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9"/>
  </p:notesMasterIdLst>
  <p:sldIdLst>
    <p:sldId id="261" r:id="rId2"/>
    <p:sldId id="257" r:id="rId3"/>
    <p:sldId id="262" r:id="rId4"/>
    <p:sldId id="263" r:id="rId5"/>
    <p:sldId id="264" r:id="rId6"/>
    <p:sldId id="265" r:id="rId7"/>
    <p:sldId id="266" r:id="rId8"/>
    <p:sldId id="267" r:id="rId9"/>
    <p:sldId id="268" r:id="rId10"/>
    <p:sldId id="269" r:id="rId11"/>
    <p:sldId id="270" r:id="rId12"/>
    <p:sldId id="314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281" r:id="rId24"/>
    <p:sldId id="282" r:id="rId25"/>
    <p:sldId id="283" r:id="rId26"/>
    <p:sldId id="284" r:id="rId27"/>
    <p:sldId id="285" r:id="rId28"/>
    <p:sldId id="286" r:id="rId29"/>
    <p:sldId id="287" r:id="rId30"/>
    <p:sldId id="288" r:id="rId31"/>
    <p:sldId id="289" r:id="rId32"/>
    <p:sldId id="290" r:id="rId33"/>
    <p:sldId id="291" r:id="rId34"/>
    <p:sldId id="292" r:id="rId35"/>
    <p:sldId id="293" r:id="rId36"/>
    <p:sldId id="294" r:id="rId37"/>
    <p:sldId id="295" r:id="rId38"/>
    <p:sldId id="296" r:id="rId39"/>
    <p:sldId id="297" r:id="rId40"/>
    <p:sldId id="298" r:id="rId41"/>
    <p:sldId id="299" r:id="rId42"/>
    <p:sldId id="300" r:id="rId43"/>
    <p:sldId id="301" r:id="rId44"/>
    <p:sldId id="302" r:id="rId45"/>
    <p:sldId id="303" r:id="rId46"/>
    <p:sldId id="304" r:id="rId47"/>
    <p:sldId id="305" r:id="rId48"/>
  </p:sldIdLst>
  <p:sldSz cx="9144000" cy="6858000" type="screen4x3"/>
  <p:notesSz cx="6858000" cy="9144000"/>
  <p:defaultTextStyle>
    <a:defPPr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28F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703" autoAdjust="0"/>
    <p:restoredTop sz="94660"/>
  </p:normalViewPr>
  <p:slideViewPr>
    <p:cSldViewPr snapToGrid="0" snapToObjects="1">
      <p:cViewPr varScale="1">
        <p:scale>
          <a:sx n="78" d="100"/>
          <a:sy n="78" d="100"/>
        </p:scale>
        <p:origin x="1776" y="6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F601BA-9F4C-41D6-8AE7-97179472D672}" type="datetimeFigureOut">
              <a:rPr lang="en-GB" smtClean="0"/>
              <a:t>10/02/2025</a:t>
            </a:fld>
            <a:endParaRPr lang="en-GB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D87794-F681-4437-95CC-40E2CB3B87C1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35924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Rettangolo 167"/>
          <p:cNvSpPr/>
          <p:nvPr userDrawn="1"/>
        </p:nvSpPr>
        <p:spPr>
          <a:xfrm>
            <a:off x="0" y="3832224"/>
            <a:ext cx="9144000" cy="3025775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69" name="Gruppo 168"/>
          <p:cNvGrpSpPr/>
          <p:nvPr userDrawn="1"/>
        </p:nvGrpSpPr>
        <p:grpSpPr>
          <a:xfrm>
            <a:off x="48007" y="3816351"/>
            <a:ext cx="9036647" cy="180000"/>
            <a:chOff x="1218340" y="275867"/>
            <a:chExt cx="17715122" cy="567843"/>
          </a:xfrm>
        </p:grpSpPr>
        <p:cxnSp>
          <p:nvCxnSpPr>
            <p:cNvPr id="170" name="Connettore 1 169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Connettore 1 252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Connettore 1 253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Connettore 1 254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Connettore 1 255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Connettore 1 256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Connettore 1 257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Connettore 1 258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Connettore 1 259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Connettore 1 260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Connettore 1 261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Connettore 1 262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Connettore 1 263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Connettore 1 264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Connettore 1 265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Connettore 1 266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Connettore 1 267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Connettore 1 268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Connettore 1 269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Connettore 1 270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Connettore 1 271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Connettore 1 272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Connettore 1 273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Connettore 1 274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Connettore 1 275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Connettore 1 276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Connettore 1 277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Connettore 1 278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Connettore 1 279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Connettore 1 280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Connettore 1 281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Connettore 1 282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Connettore 1 283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Connettore 1 284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Connettore 1 285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Connettore 1 286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Connettore 1 287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Connettore 1 288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41534" y="4149725"/>
            <a:ext cx="7772400" cy="96837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it-IT" dirty="0"/>
              <a:t>Fare clic per modificare lo stile del titolo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641534" y="5260975"/>
            <a:ext cx="7772400" cy="1333500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/>
              <a:t>Fare clic per modificare lo stile del sottotitolo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514812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915554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33669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28054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Rettangolo 252"/>
          <p:cNvSpPr/>
          <p:nvPr userDrawn="1"/>
        </p:nvSpPr>
        <p:spPr>
          <a:xfrm>
            <a:off x="0" y="1"/>
            <a:ext cx="9144000" cy="126990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it-IT" dirty="0" err="1"/>
              <a:t>Networked</a:t>
            </a:r>
            <a:r>
              <a:rPr lang="it-IT" dirty="0"/>
              <a:t> Control: Project 22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1600200"/>
            <a:ext cx="8323726" cy="4525963"/>
          </a:xfrm>
        </p:spPr>
        <p:txBody>
          <a:bodyPr/>
          <a:lstStyle/>
          <a:p>
            <a:pPr lvl="0"/>
            <a:r>
              <a:rPr lang="it-IT" dirty="0"/>
              <a:t>Fare clic per modificare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129" name="Rettangolo 128"/>
          <p:cNvSpPr/>
          <p:nvPr userDrawn="1"/>
        </p:nvSpPr>
        <p:spPr>
          <a:xfrm>
            <a:off x="0" y="6126162"/>
            <a:ext cx="9144000" cy="731837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0" name="CasellaDiTesto 129"/>
          <p:cNvSpPr txBox="1"/>
          <p:nvPr userDrawn="1"/>
        </p:nvSpPr>
        <p:spPr>
          <a:xfrm>
            <a:off x="424247" y="6363505"/>
            <a:ext cx="3315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b="1" dirty="0" err="1">
                <a:solidFill>
                  <a:srgbClr val="FFFFFF"/>
                </a:solidFill>
                <a:latin typeface="Arial"/>
                <a:cs typeface="Arial"/>
              </a:rPr>
              <a:t>A.Locatelli</a:t>
            </a:r>
            <a:r>
              <a:rPr lang="it-IT" sz="1200" b="1" dirty="0">
                <a:solidFill>
                  <a:srgbClr val="FFFFFF"/>
                </a:solidFill>
                <a:latin typeface="Arial"/>
                <a:cs typeface="Arial"/>
              </a:rPr>
              <a:t>, </a:t>
            </a:r>
            <a:r>
              <a:rPr lang="it-IT" sz="1200" b="1" dirty="0" err="1">
                <a:solidFill>
                  <a:srgbClr val="FFFFFF"/>
                </a:solidFill>
                <a:latin typeface="Arial"/>
                <a:cs typeface="Arial"/>
              </a:rPr>
              <a:t>E.Airoldi</a:t>
            </a:r>
            <a:r>
              <a:rPr lang="it-IT" sz="1200" b="1" dirty="0">
                <a:solidFill>
                  <a:srgbClr val="FFFFFF"/>
                </a:solidFill>
                <a:latin typeface="Arial"/>
                <a:cs typeface="Arial"/>
              </a:rPr>
              <a:t>, </a:t>
            </a:r>
            <a:r>
              <a:rPr lang="it-IT" sz="1200" b="1" dirty="0" err="1">
                <a:solidFill>
                  <a:srgbClr val="FFFFFF"/>
                </a:solidFill>
                <a:latin typeface="Arial"/>
                <a:cs typeface="Arial"/>
              </a:rPr>
              <a:t>M.Pederzoli</a:t>
            </a:r>
            <a:r>
              <a:rPr lang="it-IT" sz="1200" b="1" dirty="0">
                <a:solidFill>
                  <a:srgbClr val="FFFFFF"/>
                </a:solidFill>
                <a:latin typeface="Arial"/>
                <a:cs typeface="Arial"/>
              </a:rPr>
              <a:t>, </a:t>
            </a:r>
            <a:r>
              <a:rPr lang="it-IT" sz="1200" b="1" dirty="0" err="1">
                <a:solidFill>
                  <a:srgbClr val="FFFFFF"/>
                </a:solidFill>
                <a:latin typeface="Arial"/>
                <a:cs typeface="Arial"/>
              </a:rPr>
              <a:t>C.Leidi</a:t>
            </a:r>
            <a:r>
              <a:rPr lang="it-IT" sz="1200" b="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</a:p>
        </p:txBody>
      </p:sp>
      <p:grpSp>
        <p:nvGrpSpPr>
          <p:cNvPr id="132" name="Gruppo 131"/>
          <p:cNvGrpSpPr/>
          <p:nvPr userDrawn="1"/>
        </p:nvGrpSpPr>
        <p:grpSpPr>
          <a:xfrm>
            <a:off x="48007" y="1089904"/>
            <a:ext cx="9036647" cy="180000"/>
            <a:chOff x="1218340" y="275867"/>
            <a:chExt cx="17715122" cy="567843"/>
          </a:xfrm>
        </p:grpSpPr>
        <p:cxnSp>
          <p:nvCxnSpPr>
            <p:cNvPr id="133" name="Connettore 1 132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ttore 1 133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ttore 1 134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ttore 1 135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nettore 1 136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ttore 1 137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ttore 1 138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nettore 1 139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onnettore 1 140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nettore 1 141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Connettore 1 142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nettore 1 143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onnettore 1 144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nettore 1 145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ttore 1 146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nettore 1 147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nettore 1 148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nettore 1 149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nettore 1 150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Connettore 1 151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Connettore 1 152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Connettore 1 153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nettore 1 154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nettore 1 155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ttore 1 156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nettore 1 157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nettore 1 158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Connettore 1 159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onnettore 1 160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Connettore 1 161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Connettore 1 162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Connettore 1 163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nettore 1 164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nettore 1 165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nettore 1 166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nettore 1 167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onnettore 1 168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onnettore 1 169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4" name="Picture 2" descr="Y:\IMMAGINE _COORDINATA_2014\PPT\modello1\loghi_PNG\03_Polimi_logotipo_bandiera-1riga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898" y="6346378"/>
            <a:ext cx="2780124" cy="289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8868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61922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060060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40953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78442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25977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675857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48063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it-IT" dirty="0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14345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1119611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p:hf sldNum="0" hdr="0" ftr="0" dt="0"/>
  <p:txStyles>
    <p:titleStyle>
      <a:lvl1pPr marL="0" indent="0" algn="l" defTabSz="457200" rtl="0" eaLnBrk="1" latinLnBrk="0" hangingPunct="1">
        <a:spcBef>
          <a:spcPct val="0"/>
        </a:spcBef>
        <a:buNone/>
        <a:defRPr sz="2200" b="1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Wingdings" charset="2"/>
        <a:buNone/>
        <a:defRPr sz="2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2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g"/><Relationship Id="rId4" Type="http://schemas.openxmlformats.org/officeDocument/2006/relationships/image" Target="../media/image17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jpg"/><Relationship Id="rId4" Type="http://schemas.openxmlformats.org/officeDocument/2006/relationships/image" Target="../media/image67.jp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g"/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g"/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g"/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g"/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jpg"/><Relationship Id="rId4" Type="http://schemas.openxmlformats.org/officeDocument/2006/relationships/image" Target="../media/image78.jp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g"/><Relationship Id="rId2" Type="http://schemas.openxmlformats.org/officeDocument/2006/relationships/image" Target="../media/image80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g"/><Relationship Id="rId2" Type="http://schemas.openxmlformats.org/officeDocument/2006/relationships/image" Target="../media/image82.jp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g"/><Relationship Id="rId2" Type="http://schemas.openxmlformats.org/officeDocument/2006/relationships/image" Target="../media/image85.jp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g"/><Relationship Id="rId2" Type="http://schemas.openxmlformats.org/officeDocument/2006/relationships/image" Target="../media/image87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98" b="14682"/>
          <a:stretch/>
        </p:blipFill>
        <p:spPr bwMode="auto">
          <a:xfrm>
            <a:off x="0" y="0"/>
            <a:ext cx="9144000" cy="414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olo 4"/>
          <p:cNvSpPr>
            <a:spLocks noGrp="1"/>
          </p:cNvSpPr>
          <p:nvPr>
            <p:ph type="ctrTitle" idx="4294967295"/>
          </p:nvPr>
        </p:nvSpPr>
        <p:spPr>
          <a:xfrm>
            <a:off x="641534" y="4149725"/>
            <a:ext cx="7772400" cy="968375"/>
          </a:xfrm>
        </p:spPr>
        <p:txBody>
          <a:bodyPr>
            <a:noAutofit/>
          </a:bodyPr>
          <a:lstStyle/>
          <a:p>
            <a:pPr algn="ctr"/>
            <a:r>
              <a:rPr lang="it-IT" sz="2800" dirty="0"/>
              <a:t>Titolo presentazione</a:t>
            </a:r>
            <a:br>
              <a:rPr lang="it-IT" sz="2800" dirty="0"/>
            </a:br>
            <a:r>
              <a:rPr lang="it-IT" sz="2800" dirty="0"/>
              <a:t>sottotitolo</a:t>
            </a:r>
          </a:p>
        </p:txBody>
      </p:sp>
      <p:sp>
        <p:nvSpPr>
          <p:cNvPr id="11" name="Sottotitolo 10"/>
          <p:cNvSpPr>
            <a:spLocks noGrp="1"/>
          </p:cNvSpPr>
          <p:nvPr>
            <p:ph type="subTitle" idx="4294967295"/>
          </p:nvPr>
        </p:nvSpPr>
        <p:spPr>
          <a:xfrm>
            <a:off x="641534" y="5118100"/>
            <a:ext cx="7772400" cy="1333500"/>
          </a:xfrm>
        </p:spPr>
        <p:txBody>
          <a:bodyPr>
            <a:norm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</a:rPr>
              <a:t>Milano, XX mese 20XX</a:t>
            </a:r>
          </a:p>
          <a:p>
            <a:endParaRPr lang="it-IT" dirty="0"/>
          </a:p>
        </p:txBody>
      </p:sp>
      <p:pic>
        <p:nvPicPr>
          <p:cNvPr id="1028" name="Picture 4" descr="Y:\IMMAGINE _COORDINATA_2014\LOGO_UFFICIALE\01_Polimi_centrato\eps\01_Polimi_centrato_COL_negativ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4725" y="1996654"/>
            <a:ext cx="2133600" cy="1573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ttangolo 8"/>
          <p:cNvSpPr/>
          <p:nvPr/>
        </p:nvSpPr>
        <p:spPr>
          <a:xfrm>
            <a:off x="0" y="3832224"/>
            <a:ext cx="9144000" cy="3025776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grpSp>
        <p:nvGrpSpPr>
          <p:cNvPr id="10" name="Gruppo 9"/>
          <p:cNvGrpSpPr/>
          <p:nvPr/>
        </p:nvGrpSpPr>
        <p:grpSpPr>
          <a:xfrm>
            <a:off x="10050" y="3887273"/>
            <a:ext cx="9036647" cy="180000"/>
            <a:chOff x="1218340" y="275867"/>
            <a:chExt cx="17715122" cy="567843"/>
          </a:xfrm>
        </p:grpSpPr>
        <p:cxnSp>
          <p:nvCxnSpPr>
            <p:cNvPr id="12" name="Connettore 1 11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1 12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1 13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1 14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ttore 1 15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1 16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1 17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ttore 1 18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ttore 1 19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1 20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ttore 1 21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ttore 1 22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1 23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ttore 1 24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ttore 1 25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ttore 1 26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ttore 1 27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ttore 1 28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ttore 1 29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ttore 1 30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ttore 1 31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ttore 1 32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ttore 1 33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ttore 1 34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ttore 1 35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ttore 1 36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ttore 1 37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ttore 1 38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ttore 1 39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ttore 1 40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ttore 1 41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ttore 1 42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ttore 1 43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ttore 1 44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ttore 1 45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ttore 1 46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nettore 1 47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ttore 1 48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ttore 1 49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ttore 1 50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ttore 1 51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ttore 1 52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ttore 1 53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ttore 1 54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ttore 1 55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ttore 1 56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ttore 1 57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ttore 1 58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ttore 1 59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ttore 1 60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ttore 1 61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ttore 1 62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nettore 1 63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nettore 1 64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nettore 1 65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nettore 1 66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nettore 1 67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nettore 1 68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nettore 1 69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ttore 1 70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ttore 1 71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ttore 1 72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ttore 1 73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nettore 1 74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ttore 1 75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nettore 1 76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nettore 1 77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ttore 1 78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ttore 1 79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nettore 1 80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nettore 1 81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nettore 1 82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nettore 1 83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nettore 1 84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nettore 1 85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nettore 1 86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ttore 1 87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ttore 1 88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ttore 1 89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ttore 1 90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nettore 1 91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nettore 1 92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nettore 1 93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nettore 1 94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nettore 1 95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nettore 1 96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nettore 1 97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ttore 1 98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nettore 1 99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ttore 1 100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nettore 1 101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nettore 1 102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nettore 1 103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nettore 1 104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nettore 1 105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nettore 1 106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nettore 1 107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nettore 1 108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ttore 1 109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nettore 1 110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nettore 1 111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Connettore 1 112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nettore 1 113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nettore 1 114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nettore 1 115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nettore 1 116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nettore 1 117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nettore 1 118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Connettore 1 119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nettore 1 120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nettore 1 121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nettore 1 122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nettore 1 123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nettore 1 124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nettore 1 125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Connettore 1 126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Connettore 1 127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ttore 1 128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Connettore 1 129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Connettore 1 130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2" name="Titolo 1"/>
          <p:cNvSpPr txBox="1">
            <a:spLocks/>
          </p:cNvSpPr>
          <p:nvPr/>
        </p:nvSpPr>
        <p:spPr>
          <a:xfrm>
            <a:off x="641534" y="4149725"/>
            <a:ext cx="7772400" cy="9683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it-IT" b="0" dirty="0" err="1">
                <a:latin typeface="Georgia" panose="02040502050405020303" pitchFamily="18" charset="0"/>
              </a:rPr>
              <a:t>Networked</a:t>
            </a:r>
            <a:r>
              <a:rPr lang="it-IT" b="0" dirty="0">
                <a:latin typeface="Georgia" panose="02040502050405020303" pitchFamily="18" charset="0"/>
              </a:rPr>
              <a:t> Control: Project 22</a:t>
            </a:r>
          </a:p>
        </p:txBody>
      </p:sp>
      <p:sp>
        <p:nvSpPr>
          <p:cNvPr id="133" name="Sottotitolo 2"/>
          <p:cNvSpPr txBox="1">
            <a:spLocks/>
          </p:cNvSpPr>
          <p:nvPr/>
        </p:nvSpPr>
        <p:spPr>
          <a:xfrm>
            <a:off x="641534" y="4958060"/>
            <a:ext cx="7772400" cy="1333500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000" dirty="0">
                <a:solidFill>
                  <a:schemeClr val="bg1"/>
                </a:solidFill>
                <a:latin typeface="Georgia" panose="02040502050405020303" pitchFamily="18" charset="0"/>
              </a:rPr>
              <a:t>Control of an array of masses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FB543790-BF18-EABE-8204-E9AF5CC2A69B}"/>
              </a:ext>
            </a:extLst>
          </p:cNvPr>
          <p:cNvSpPr txBox="1"/>
          <p:nvPr/>
        </p:nvSpPr>
        <p:spPr>
          <a:xfrm>
            <a:off x="7264188" y="5180697"/>
            <a:ext cx="229949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i="1" dirty="0" err="1">
                <a:solidFill>
                  <a:schemeClr val="bg2"/>
                </a:solidFill>
              </a:rPr>
              <a:t>February</a:t>
            </a:r>
            <a:r>
              <a:rPr lang="it-IT" sz="1500" i="1" dirty="0">
                <a:solidFill>
                  <a:schemeClr val="bg2"/>
                </a:solidFill>
              </a:rPr>
              <a:t> 2025, Milan</a:t>
            </a:r>
            <a:endParaRPr lang="en-GB" sz="1500" i="1" dirty="0">
              <a:solidFill>
                <a:schemeClr val="bg2"/>
              </a:solidFill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D67D79C5-21CD-F098-FE10-F6B388F686B8}"/>
              </a:ext>
            </a:extLst>
          </p:cNvPr>
          <p:cNvSpPr txBox="1"/>
          <p:nvPr/>
        </p:nvSpPr>
        <p:spPr>
          <a:xfrm>
            <a:off x="6388891" y="5624810"/>
            <a:ext cx="288563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chemeClr val="bg2"/>
                </a:solidFill>
              </a:rPr>
              <a:t>Alfio Locatelli           10645427</a:t>
            </a:r>
          </a:p>
          <a:p>
            <a:r>
              <a:rPr lang="it-IT" sz="1600" dirty="0">
                <a:solidFill>
                  <a:schemeClr val="bg2"/>
                </a:solidFill>
              </a:rPr>
              <a:t>Edoardo Airoldi       10697801</a:t>
            </a:r>
          </a:p>
          <a:p>
            <a:r>
              <a:rPr lang="it-IT" sz="1600" dirty="0">
                <a:solidFill>
                  <a:schemeClr val="bg2"/>
                </a:solidFill>
              </a:rPr>
              <a:t>Michele Pederzoli   10632981</a:t>
            </a:r>
          </a:p>
          <a:p>
            <a:r>
              <a:rPr lang="it-IT" sz="1600" dirty="0">
                <a:solidFill>
                  <a:schemeClr val="bg2"/>
                </a:solidFill>
              </a:rPr>
              <a:t>Carlo Leidi                10621539</a:t>
            </a:r>
          </a:p>
          <a:p>
            <a:endParaRPr lang="it-IT" sz="1600" dirty="0">
              <a:solidFill>
                <a:schemeClr val="bg2"/>
              </a:solidFill>
            </a:endParaRPr>
          </a:p>
          <a:p>
            <a:endParaRPr lang="en-GB" sz="16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11125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DD1043-1B72-743C-A75F-8F15535CA3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0D119FA-89B9-3B02-D055-234472309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latin typeface="Georgia" panose="02040502050405020303" pitchFamily="18" charset="0"/>
              </a:rPr>
              <a:t>Network Control: Project 22</a:t>
            </a:r>
            <a:endParaRPr lang="it-IT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2F86AAAF-2F73-8728-5AA7-36D1D3BA383C}"/>
              </a:ext>
            </a:extLst>
          </p:cNvPr>
          <p:cNvSpPr txBox="1"/>
          <p:nvPr/>
        </p:nvSpPr>
        <p:spPr>
          <a:xfrm>
            <a:off x="288521" y="577664"/>
            <a:ext cx="5532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chemeClr val="bg2"/>
                </a:solidFill>
                <a:latin typeface="Georgia" panose="02040502050405020303" pitchFamily="18" charset="0"/>
              </a:rPr>
              <a:t>Continuous</a:t>
            </a:r>
            <a:r>
              <a:rPr lang="it-IT" dirty="0">
                <a:solidFill>
                  <a:schemeClr val="bg2"/>
                </a:solidFill>
                <a:latin typeface="Georgia" panose="02040502050405020303" pitchFamily="18" charset="0"/>
              </a:rPr>
              <a:t> time – </a:t>
            </a:r>
            <a:r>
              <a:rPr lang="it-IT" dirty="0" err="1">
                <a:solidFill>
                  <a:schemeClr val="bg2"/>
                </a:solidFill>
                <a:latin typeface="Georgia" panose="02040502050405020303" pitchFamily="18" charset="0"/>
              </a:rPr>
              <a:t>Centralized</a:t>
            </a:r>
            <a:r>
              <a:rPr lang="it-IT" dirty="0">
                <a:solidFill>
                  <a:schemeClr val="bg2"/>
                </a:solidFill>
                <a:latin typeface="Georgia" panose="02040502050405020303" pitchFamily="18" charset="0"/>
              </a:rPr>
              <a:t> control </a:t>
            </a:r>
            <a:r>
              <a:rPr lang="it-IT" dirty="0" err="1">
                <a:solidFill>
                  <a:schemeClr val="bg2"/>
                </a:solidFill>
                <a:latin typeface="Georgia" panose="02040502050405020303" pitchFamily="18" charset="0"/>
              </a:rPr>
              <a:t>variables</a:t>
            </a:r>
            <a:endParaRPr lang="en-GB" dirty="0">
              <a:solidFill>
                <a:schemeClr val="bg2"/>
              </a:solidFill>
              <a:latin typeface="Georgia" panose="02040502050405020303" pitchFamily="18" charset="0"/>
            </a:endParaRPr>
          </a:p>
        </p:txBody>
      </p:sp>
      <p:pic>
        <p:nvPicPr>
          <p:cNvPr id="6" name="Immagine 5" descr="Immagine che contiene testo, linea, Diagramma, schermata&#10;&#10;Il contenuto generato dall'IA potrebbe non essere corretto.">
            <a:extLst>
              <a:ext uri="{FF2B5EF4-FFF2-40B4-BE49-F238E27FC236}">
                <a16:creationId xmlns:a16="http://schemas.microsoft.com/office/drawing/2014/main" id="{32FCF8EA-C408-128E-46BD-7EB01C6737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54079"/>
            <a:ext cx="4357207" cy="3267905"/>
          </a:xfrm>
          <a:prstGeom prst="rect">
            <a:avLst/>
          </a:prstGeom>
        </p:spPr>
      </p:pic>
      <p:pic>
        <p:nvPicPr>
          <p:cNvPr id="8" name="Immagine 7" descr="Immagine che contiene testo, linea, schermata, Diagramma&#10;&#10;Il contenuto generato dall'IA potrebbe non essere corretto.">
            <a:extLst>
              <a:ext uri="{FF2B5EF4-FFF2-40B4-BE49-F238E27FC236}">
                <a16:creationId xmlns:a16="http://schemas.microsoft.com/office/drawing/2014/main" id="{C3C95EC6-50F2-5175-881E-CD5EA35D14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7207" y="1354079"/>
            <a:ext cx="4357207" cy="3267905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5F04FA3-AF71-D4AD-1570-B750392EFA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74" t="6400"/>
          <a:stretch/>
        </p:blipFill>
        <p:spPr bwMode="auto">
          <a:xfrm>
            <a:off x="5388133" y="2537577"/>
            <a:ext cx="3246539" cy="2688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Ovale 9">
            <a:extLst>
              <a:ext uri="{FF2B5EF4-FFF2-40B4-BE49-F238E27FC236}">
                <a16:creationId xmlns:a16="http://schemas.microsoft.com/office/drawing/2014/main" id="{5C73F2B6-8059-9AFF-5391-36A530920D49}"/>
              </a:ext>
            </a:extLst>
          </p:cNvPr>
          <p:cNvSpPr/>
          <p:nvPr/>
        </p:nvSpPr>
        <p:spPr>
          <a:xfrm>
            <a:off x="4753368" y="1631461"/>
            <a:ext cx="681910" cy="70467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Ovale 10">
            <a:extLst>
              <a:ext uri="{FF2B5EF4-FFF2-40B4-BE49-F238E27FC236}">
                <a16:creationId xmlns:a16="http://schemas.microsoft.com/office/drawing/2014/main" id="{5D3DB2DC-77EA-7C41-B8F6-A36048FA57BE}"/>
              </a:ext>
            </a:extLst>
          </p:cNvPr>
          <p:cNvSpPr/>
          <p:nvPr/>
        </p:nvSpPr>
        <p:spPr>
          <a:xfrm>
            <a:off x="412459" y="1536583"/>
            <a:ext cx="681910" cy="70467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3" name="Immagine 12" descr="Immagine che contiene testo, linea, Diagramma, diagramma&#10;&#10;Il contenuto generato dall'IA potrebbe non essere corretto.">
            <a:extLst>
              <a:ext uri="{FF2B5EF4-FFF2-40B4-BE49-F238E27FC236}">
                <a16:creationId xmlns:a16="http://schemas.microsoft.com/office/drawing/2014/main" id="{D64EB464-236D-73F7-C432-EBE4FE6528C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8184" t="7203"/>
          <a:stretch/>
        </p:blipFill>
        <p:spPr>
          <a:xfrm>
            <a:off x="1094369" y="2537577"/>
            <a:ext cx="3246540" cy="2688962"/>
          </a:xfrm>
          <a:prstGeom prst="rect">
            <a:avLst/>
          </a:prstGeom>
        </p:spPr>
      </p:pic>
      <p:cxnSp>
        <p:nvCxnSpPr>
          <p:cNvPr id="15" name="Connettore diritto 14">
            <a:extLst>
              <a:ext uri="{FF2B5EF4-FFF2-40B4-BE49-F238E27FC236}">
                <a16:creationId xmlns:a16="http://schemas.microsoft.com/office/drawing/2014/main" id="{105D9AEB-3816-596C-C6C3-7F8BDC4C6129}"/>
              </a:ext>
            </a:extLst>
          </p:cNvPr>
          <p:cNvCxnSpPr>
            <a:cxnSpLocks/>
            <a:stCxn id="11" idx="6"/>
          </p:cNvCxnSpPr>
          <p:nvPr/>
        </p:nvCxnSpPr>
        <p:spPr>
          <a:xfrm>
            <a:off x="1094369" y="1888921"/>
            <a:ext cx="2882013" cy="648656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onnettore diritto 17">
            <a:extLst>
              <a:ext uri="{FF2B5EF4-FFF2-40B4-BE49-F238E27FC236}">
                <a16:creationId xmlns:a16="http://schemas.microsoft.com/office/drawing/2014/main" id="{6F166DDF-49EE-86C5-3EE0-A6F7B9E72F1D}"/>
              </a:ext>
            </a:extLst>
          </p:cNvPr>
          <p:cNvCxnSpPr>
            <a:cxnSpLocks/>
            <a:stCxn id="10" idx="6"/>
          </p:cNvCxnSpPr>
          <p:nvPr/>
        </p:nvCxnSpPr>
        <p:spPr>
          <a:xfrm>
            <a:off x="5435278" y="1983799"/>
            <a:ext cx="2898311" cy="553778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diritto 19">
            <a:extLst>
              <a:ext uri="{FF2B5EF4-FFF2-40B4-BE49-F238E27FC236}">
                <a16:creationId xmlns:a16="http://schemas.microsoft.com/office/drawing/2014/main" id="{9971113E-0CC2-5E24-E122-46BBA6C2BE1F}"/>
              </a:ext>
            </a:extLst>
          </p:cNvPr>
          <p:cNvCxnSpPr>
            <a:cxnSpLocks/>
          </p:cNvCxnSpPr>
          <p:nvPr/>
        </p:nvCxnSpPr>
        <p:spPr>
          <a:xfrm>
            <a:off x="741628" y="2241258"/>
            <a:ext cx="324657" cy="2380726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onnettore diritto 23">
            <a:extLst>
              <a:ext uri="{FF2B5EF4-FFF2-40B4-BE49-F238E27FC236}">
                <a16:creationId xmlns:a16="http://schemas.microsoft.com/office/drawing/2014/main" id="{BFB73AF4-4016-761D-46C2-3BEA1581B11D}"/>
              </a:ext>
            </a:extLst>
          </p:cNvPr>
          <p:cNvCxnSpPr>
            <a:cxnSpLocks/>
            <a:stCxn id="10" idx="4"/>
          </p:cNvCxnSpPr>
          <p:nvPr/>
        </p:nvCxnSpPr>
        <p:spPr>
          <a:xfrm>
            <a:off x="5094323" y="2336136"/>
            <a:ext cx="293810" cy="2462367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54385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A84486-8A86-06B2-B6E6-2713727862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F01C9EE-4AC1-5262-7B93-29B86F1042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latin typeface="Georgia" panose="02040502050405020303" pitchFamily="18" charset="0"/>
              </a:rPr>
              <a:t>Network Control: Project 22</a:t>
            </a:r>
            <a:endParaRPr lang="it-IT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4BE81E9A-9340-BED8-A05A-07A4CBA5D948}"/>
              </a:ext>
            </a:extLst>
          </p:cNvPr>
          <p:cNvSpPr txBox="1"/>
          <p:nvPr/>
        </p:nvSpPr>
        <p:spPr>
          <a:xfrm>
            <a:off x="288518" y="599768"/>
            <a:ext cx="8581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chemeClr val="bg2"/>
                </a:solidFill>
                <a:latin typeface="Georgia" panose="02040502050405020303" pitchFamily="18" charset="0"/>
              </a:rPr>
              <a:t>Continuous</a:t>
            </a:r>
            <a:r>
              <a:rPr lang="it-IT" dirty="0">
                <a:solidFill>
                  <a:schemeClr val="bg2"/>
                </a:solidFill>
                <a:latin typeface="Georgia" panose="02040502050405020303" pitchFamily="18" charset="0"/>
              </a:rPr>
              <a:t> time with </a:t>
            </a:r>
            <a:r>
              <a:rPr lang="it-IT" dirty="0" err="1">
                <a:solidFill>
                  <a:schemeClr val="bg2"/>
                </a:solidFill>
                <a:latin typeface="Georgia" panose="02040502050405020303" pitchFamily="18" charset="0"/>
              </a:rPr>
              <a:t>noise</a:t>
            </a:r>
            <a:r>
              <a:rPr lang="it-IT" dirty="0">
                <a:solidFill>
                  <a:schemeClr val="bg2"/>
                </a:solidFill>
                <a:latin typeface="Georgia" panose="02040502050405020303" pitchFamily="18" charset="0"/>
              </a:rPr>
              <a:t> – </a:t>
            </a:r>
            <a:r>
              <a:rPr lang="it-IT" dirty="0" err="1">
                <a:solidFill>
                  <a:schemeClr val="bg2"/>
                </a:solidFill>
                <a:latin typeface="Georgia" panose="02040502050405020303" pitchFamily="18" charset="0"/>
              </a:rPr>
              <a:t>Centraliced</a:t>
            </a:r>
            <a:r>
              <a:rPr lang="it-IT" dirty="0">
                <a:solidFill>
                  <a:schemeClr val="bg2"/>
                </a:solidFill>
                <a:latin typeface="Georgia" panose="02040502050405020303" pitchFamily="18" charset="0"/>
              </a:rPr>
              <a:t> masses </a:t>
            </a:r>
            <a:r>
              <a:rPr lang="it-IT" dirty="0" err="1">
                <a:solidFill>
                  <a:schemeClr val="bg2"/>
                </a:solidFill>
                <a:latin typeface="Georgia" panose="02040502050405020303" pitchFamily="18" charset="0"/>
              </a:rPr>
              <a:t>posistions</a:t>
            </a:r>
            <a:r>
              <a:rPr lang="it-IT" dirty="0">
                <a:solidFill>
                  <a:schemeClr val="bg2"/>
                </a:solidFill>
                <a:latin typeface="Georgia" panose="02040502050405020303" pitchFamily="18" charset="0"/>
              </a:rPr>
              <a:t> </a:t>
            </a:r>
            <a:r>
              <a:rPr lang="it-IT" dirty="0" err="1">
                <a:solidFill>
                  <a:schemeClr val="bg2"/>
                </a:solidFill>
                <a:latin typeface="Georgia" panose="02040502050405020303" pitchFamily="18" charset="0"/>
              </a:rPr>
              <a:t>same</a:t>
            </a:r>
            <a:r>
              <a:rPr lang="it-IT" dirty="0">
                <a:solidFill>
                  <a:schemeClr val="bg2"/>
                </a:solidFill>
                <a:latin typeface="Georgia" panose="02040502050405020303" pitchFamily="18" charset="0"/>
              </a:rPr>
              <a:t> start position</a:t>
            </a:r>
            <a:endParaRPr lang="en-GB" dirty="0">
              <a:solidFill>
                <a:schemeClr val="bg2"/>
              </a:solidFill>
              <a:latin typeface="Georgia" panose="02040502050405020303" pitchFamily="18" charset="0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0169BB27-109C-62E9-B595-00E1A477491B}"/>
              </a:ext>
            </a:extLst>
          </p:cNvPr>
          <p:cNvSpPr txBox="1"/>
          <p:nvPr/>
        </p:nvSpPr>
        <p:spPr>
          <a:xfrm>
            <a:off x="2659366" y="5177540"/>
            <a:ext cx="4132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latin typeface="Georgia" panose="02040502050405020303" pitchFamily="18" charset="0"/>
              </a:rPr>
              <a:t>The full output </a:t>
            </a:r>
            <a:r>
              <a:rPr lang="it-IT" dirty="0" err="1">
                <a:latin typeface="Georgia" panose="02040502050405020303" pitchFamily="18" charset="0"/>
              </a:rPr>
              <a:t>is</a:t>
            </a:r>
            <a:r>
              <a:rPr lang="it-IT" dirty="0">
                <a:latin typeface="Georgia" panose="02040502050405020303" pitchFamily="18" charset="0"/>
              </a:rPr>
              <a:t> </a:t>
            </a:r>
            <a:r>
              <a:rPr lang="it-IT" dirty="0" err="1">
                <a:latin typeface="Georgia" panose="02040502050405020303" pitchFamily="18" charset="0"/>
              </a:rPr>
              <a:t>asymptotically</a:t>
            </a:r>
            <a:r>
              <a:rPr lang="it-IT" dirty="0">
                <a:latin typeface="Georgia" panose="02040502050405020303" pitchFamily="18" charset="0"/>
              </a:rPr>
              <a:t> </a:t>
            </a:r>
            <a:r>
              <a:rPr lang="it-IT" dirty="0" err="1">
                <a:latin typeface="Georgia" panose="02040502050405020303" pitchFamily="18" charset="0"/>
              </a:rPr>
              <a:t>stable</a:t>
            </a:r>
            <a:endParaRPr lang="it-IT" dirty="0">
              <a:latin typeface="Georgia" panose="02040502050405020303" pitchFamily="18" charset="0"/>
            </a:endParaRPr>
          </a:p>
        </p:txBody>
      </p:sp>
      <p:pic>
        <p:nvPicPr>
          <p:cNvPr id="12" name="Immagine 11" descr="Immagine che contiene Diagramma, diagramma, linea&#10;&#10;Il contenuto generato dall'IA potrebbe non essere corretto.">
            <a:extLst>
              <a:ext uri="{FF2B5EF4-FFF2-40B4-BE49-F238E27FC236}">
                <a16:creationId xmlns:a16="http://schemas.microsoft.com/office/drawing/2014/main" id="{9839BB5B-AF94-318A-3B8C-39B64DF602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515" y="1440168"/>
            <a:ext cx="4644092" cy="3483069"/>
          </a:xfrm>
          <a:prstGeom prst="rect">
            <a:avLst/>
          </a:prstGeom>
        </p:spPr>
      </p:pic>
      <p:pic>
        <p:nvPicPr>
          <p:cNvPr id="14" name="Immagine 13" descr="Immagine che contiene Diagramma, linea, diagramma, testo&#10;&#10;Il contenuto generato dall'IA potrebbe non essere corretto.">
            <a:extLst>
              <a:ext uri="{FF2B5EF4-FFF2-40B4-BE49-F238E27FC236}">
                <a16:creationId xmlns:a16="http://schemas.microsoft.com/office/drawing/2014/main" id="{CFE49A53-6227-1E17-184E-54409B29B2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0183" y="1450634"/>
            <a:ext cx="4644092" cy="348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7045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8F98AEE9-D44B-C9DC-9ABA-D8A23EFD68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521" y="139166"/>
            <a:ext cx="8581043" cy="840400"/>
          </a:xfrm>
        </p:spPr>
        <p:txBody>
          <a:bodyPr/>
          <a:lstStyle/>
          <a:p>
            <a:r>
              <a:rPr lang="it-IT" dirty="0">
                <a:latin typeface="Georgia" panose="02040502050405020303" pitchFamily="18" charset="0"/>
              </a:rPr>
              <a:t>Network Control: Project 22</a:t>
            </a:r>
            <a:endParaRPr lang="it-IT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22543F73-4638-EC07-DFFE-C9B25EAD12DB}"/>
              </a:ext>
            </a:extLst>
          </p:cNvPr>
          <p:cNvSpPr txBox="1"/>
          <p:nvPr/>
        </p:nvSpPr>
        <p:spPr>
          <a:xfrm>
            <a:off x="288519" y="599768"/>
            <a:ext cx="7159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chemeClr val="bg2"/>
                </a:solidFill>
                <a:latin typeface="Georgia" panose="02040502050405020303" pitchFamily="18" charset="0"/>
              </a:rPr>
              <a:t>Continuous</a:t>
            </a:r>
            <a:r>
              <a:rPr lang="it-IT" dirty="0">
                <a:solidFill>
                  <a:schemeClr val="bg2"/>
                </a:solidFill>
                <a:latin typeface="Georgia" panose="02040502050405020303" pitchFamily="18" charset="0"/>
              </a:rPr>
              <a:t> time with </a:t>
            </a:r>
            <a:r>
              <a:rPr lang="it-IT" dirty="0" err="1">
                <a:solidFill>
                  <a:schemeClr val="bg2"/>
                </a:solidFill>
                <a:latin typeface="Georgia" panose="02040502050405020303" pitchFamily="18" charset="0"/>
              </a:rPr>
              <a:t>noise</a:t>
            </a:r>
            <a:r>
              <a:rPr lang="it-IT" dirty="0">
                <a:solidFill>
                  <a:schemeClr val="bg2"/>
                </a:solidFill>
                <a:latin typeface="Georgia" panose="02040502050405020303" pitchFamily="18" charset="0"/>
              </a:rPr>
              <a:t> – </a:t>
            </a:r>
            <a:r>
              <a:rPr lang="it-IT" dirty="0" err="1">
                <a:solidFill>
                  <a:schemeClr val="bg2"/>
                </a:solidFill>
                <a:latin typeface="Georgia" panose="02040502050405020303" pitchFamily="18" charset="0"/>
              </a:rPr>
              <a:t>Centraliced</a:t>
            </a:r>
            <a:r>
              <a:rPr lang="it-IT" dirty="0">
                <a:solidFill>
                  <a:schemeClr val="bg2"/>
                </a:solidFill>
                <a:latin typeface="Georgia" panose="02040502050405020303" pitchFamily="18" charset="0"/>
              </a:rPr>
              <a:t> masses </a:t>
            </a:r>
            <a:r>
              <a:rPr lang="it-IT" dirty="0" err="1">
                <a:solidFill>
                  <a:schemeClr val="bg2"/>
                </a:solidFill>
                <a:latin typeface="Georgia" panose="02040502050405020303" pitchFamily="18" charset="0"/>
              </a:rPr>
              <a:t>posistions</a:t>
            </a:r>
            <a:endParaRPr lang="en-GB" dirty="0">
              <a:solidFill>
                <a:schemeClr val="bg2"/>
              </a:solidFill>
              <a:latin typeface="Georgia" panose="02040502050405020303" pitchFamily="18" charset="0"/>
            </a:endParaRPr>
          </a:p>
        </p:txBody>
      </p:sp>
      <p:pic>
        <p:nvPicPr>
          <p:cNvPr id="6" name="Immagine 5" descr="Immagine che contiene diagramma, linea, Diagramma&#10;&#10;Il contenuto generato dall'IA potrebbe non essere corretto.">
            <a:extLst>
              <a:ext uri="{FF2B5EF4-FFF2-40B4-BE49-F238E27FC236}">
                <a16:creationId xmlns:a16="http://schemas.microsoft.com/office/drawing/2014/main" id="{1CF437A0-FC76-8344-BEF6-185CCF1873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69" y="1331359"/>
            <a:ext cx="4645229" cy="3483922"/>
          </a:xfrm>
          <a:prstGeom prst="rect">
            <a:avLst/>
          </a:prstGeom>
        </p:spPr>
      </p:pic>
      <p:pic>
        <p:nvPicPr>
          <p:cNvPr id="7" name="Immagine 6" descr="Immagine che contiene linea, Diagramma, diagramma&#10;&#10;Il contenuto generato dall'IA potrebbe non essere corretto.">
            <a:extLst>
              <a:ext uri="{FF2B5EF4-FFF2-40B4-BE49-F238E27FC236}">
                <a16:creationId xmlns:a16="http://schemas.microsoft.com/office/drawing/2014/main" id="{E0E0CF1D-303E-A49A-F703-8DA90FD23A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8202" y="1331359"/>
            <a:ext cx="4645229" cy="3483922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4ABC3C62-1124-1686-E2A1-AC13C633249D}"/>
              </a:ext>
            </a:extLst>
          </p:cNvPr>
          <p:cNvSpPr txBox="1"/>
          <p:nvPr/>
        </p:nvSpPr>
        <p:spPr>
          <a:xfrm>
            <a:off x="2659366" y="5177540"/>
            <a:ext cx="4132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latin typeface="Georgia" panose="02040502050405020303" pitchFamily="18" charset="0"/>
              </a:rPr>
              <a:t>The full output </a:t>
            </a:r>
            <a:r>
              <a:rPr lang="it-IT" dirty="0" err="1">
                <a:latin typeface="Georgia" panose="02040502050405020303" pitchFamily="18" charset="0"/>
              </a:rPr>
              <a:t>is</a:t>
            </a:r>
            <a:r>
              <a:rPr lang="it-IT" dirty="0">
                <a:latin typeface="Georgia" panose="02040502050405020303" pitchFamily="18" charset="0"/>
              </a:rPr>
              <a:t> </a:t>
            </a:r>
            <a:r>
              <a:rPr lang="it-IT" dirty="0" err="1">
                <a:latin typeface="Georgia" panose="02040502050405020303" pitchFamily="18" charset="0"/>
              </a:rPr>
              <a:t>asymptotically</a:t>
            </a:r>
            <a:r>
              <a:rPr lang="it-IT" dirty="0">
                <a:latin typeface="Georgia" panose="02040502050405020303" pitchFamily="18" charset="0"/>
              </a:rPr>
              <a:t> </a:t>
            </a:r>
            <a:r>
              <a:rPr lang="it-IT" dirty="0" err="1">
                <a:latin typeface="Georgia" panose="02040502050405020303" pitchFamily="18" charset="0"/>
              </a:rPr>
              <a:t>stable</a:t>
            </a:r>
            <a:endParaRPr lang="it-IT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16776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20CD74-3C54-9FD2-CEF0-61DE313B99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3B99998-086C-DB8C-FC58-1FE3EF48E0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latin typeface="Georgia" panose="02040502050405020303" pitchFamily="18" charset="0"/>
              </a:rPr>
              <a:t>Network Control: Project 22</a:t>
            </a:r>
            <a:endParaRPr lang="it-IT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F778BDB8-8C2A-578E-E73F-1FD75523DB5B}"/>
              </a:ext>
            </a:extLst>
          </p:cNvPr>
          <p:cNvSpPr txBox="1"/>
          <p:nvPr/>
        </p:nvSpPr>
        <p:spPr>
          <a:xfrm>
            <a:off x="288521" y="599768"/>
            <a:ext cx="7613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chemeClr val="bg2"/>
                </a:solidFill>
                <a:latin typeface="Georgia" panose="02040502050405020303" pitchFamily="18" charset="0"/>
              </a:rPr>
              <a:t>Continuous</a:t>
            </a:r>
            <a:r>
              <a:rPr lang="it-IT" dirty="0">
                <a:solidFill>
                  <a:schemeClr val="bg2"/>
                </a:solidFill>
                <a:latin typeface="Georgia" panose="02040502050405020303" pitchFamily="18" charset="0"/>
              </a:rPr>
              <a:t> time – </a:t>
            </a:r>
            <a:r>
              <a:rPr lang="it-IT" dirty="0" err="1">
                <a:solidFill>
                  <a:schemeClr val="bg2"/>
                </a:solidFill>
                <a:latin typeface="Georgia" panose="02040502050405020303" pitchFamily="18" charset="0"/>
              </a:rPr>
              <a:t>Decentralized</a:t>
            </a:r>
            <a:r>
              <a:rPr lang="it-IT" dirty="0">
                <a:solidFill>
                  <a:schemeClr val="bg2"/>
                </a:solidFill>
                <a:latin typeface="Georgia" panose="02040502050405020303" pitchFamily="18" charset="0"/>
              </a:rPr>
              <a:t> </a:t>
            </a:r>
            <a:r>
              <a:rPr lang="it-IT" dirty="0" err="1">
                <a:solidFill>
                  <a:schemeClr val="bg2"/>
                </a:solidFill>
                <a:latin typeface="Georgia" panose="02040502050405020303" pitchFamily="18" charset="0"/>
              </a:rPr>
              <a:t>stability</a:t>
            </a:r>
            <a:r>
              <a:rPr lang="it-IT" dirty="0">
                <a:solidFill>
                  <a:schemeClr val="bg2"/>
                </a:solidFill>
                <a:latin typeface="Georgia" panose="02040502050405020303" pitchFamily="18" charset="0"/>
              </a:rPr>
              <a:t> and performance control</a:t>
            </a:r>
            <a:endParaRPr lang="en-GB" dirty="0">
              <a:solidFill>
                <a:schemeClr val="bg2"/>
              </a:solidFill>
              <a:latin typeface="Georgia" panose="02040502050405020303" pitchFamily="18" charset="0"/>
            </a:endParaRPr>
          </a:p>
        </p:txBody>
      </p:sp>
      <p:pic>
        <p:nvPicPr>
          <p:cNvPr id="6" name="Immagine 5" descr="Immagine che contiene testo, linea, diagramma, Diagramma&#10;&#10;Il contenuto generato dall'IA potrebbe non essere corretto.">
            <a:extLst>
              <a:ext uri="{FF2B5EF4-FFF2-40B4-BE49-F238E27FC236}">
                <a16:creationId xmlns:a16="http://schemas.microsoft.com/office/drawing/2014/main" id="{AF3E8E7E-6E91-1A3A-D9F0-F888BAD854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911" y="1308486"/>
            <a:ext cx="4267291" cy="3200468"/>
          </a:xfrm>
          <a:prstGeom prst="rect">
            <a:avLst/>
          </a:prstGeom>
        </p:spPr>
      </p:pic>
      <p:pic>
        <p:nvPicPr>
          <p:cNvPr id="8" name="Immagine 7" descr="Immagine che contiene testo, schermata, linea, numero&#10;&#10;Il contenuto generato dall'IA potrebbe non essere corretto.">
            <a:extLst>
              <a:ext uri="{FF2B5EF4-FFF2-40B4-BE49-F238E27FC236}">
                <a16:creationId xmlns:a16="http://schemas.microsoft.com/office/drawing/2014/main" id="{349E5790-F339-1C99-720A-A07AF39205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0376" y="1318952"/>
            <a:ext cx="4267291" cy="3200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4354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5B6437-D209-CA2C-3628-C02F368F00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2D7EC47-3B33-E6D3-B297-015EB3EB3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latin typeface="Georgia" panose="02040502050405020303" pitchFamily="18" charset="0"/>
              </a:rPr>
              <a:t>Network Control: Project 22</a:t>
            </a:r>
            <a:endParaRPr lang="it-IT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3D403337-3C6D-C13F-5BEE-162266E611DB}"/>
              </a:ext>
            </a:extLst>
          </p:cNvPr>
          <p:cNvSpPr txBox="1"/>
          <p:nvPr/>
        </p:nvSpPr>
        <p:spPr>
          <a:xfrm>
            <a:off x="288521" y="599768"/>
            <a:ext cx="72531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chemeClr val="bg2"/>
                </a:solidFill>
                <a:latin typeface="Georgia" panose="02040502050405020303" pitchFamily="18" charset="0"/>
              </a:rPr>
              <a:t>Continuous</a:t>
            </a:r>
            <a:r>
              <a:rPr lang="it-IT" dirty="0">
                <a:solidFill>
                  <a:schemeClr val="bg2"/>
                </a:solidFill>
                <a:latin typeface="Georgia" panose="02040502050405020303" pitchFamily="18" charset="0"/>
              </a:rPr>
              <a:t> time – </a:t>
            </a:r>
            <a:r>
              <a:rPr lang="it-IT" dirty="0" err="1">
                <a:solidFill>
                  <a:schemeClr val="bg2"/>
                </a:solidFill>
                <a:latin typeface="Georgia" panose="02040502050405020303" pitchFamily="18" charset="0"/>
              </a:rPr>
              <a:t>Decentralized</a:t>
            </a:r>
            <a:r>
              <a:rPr lang="it-IT" dirty="0">
                <a:solidFill>
                  <a:schemeClr val="bg2"/>
                </a:solidFill>
                <a:latin typeface="Georgia" panose="02040502050405020303" pitchFamily="18" charset="0"/>
              </a:rPr>
              <a:t> </a:t>
            </a:r>
            <a:r>
              <a:rPr lang="it-IT" dirty="0" err="1">
                <a:solidFill>
                  <a:schemeClr val="bg2"/>
                </a:solidFill>
                <a:latin typeface="Georgia" panose="02040502050405020303" pitchFamily="18" charset="0"/>
              </a:rPr>
              <a:t>sector</a:t>
            </a:r>
            <a:r>
              <a:rPr lang="it-IT" dirty="0">
                <a:solidFill>
                  <a:schemeClr val="bg2"/>
                </a:solidFill>
                <a:latin typeface="Georgia" panose="02040502050405020303" pitchFamily="18" charset="0"/>
              </a:rPr>
              <a:t> and </a:t>
            </a:r>
            <a:r>
              <a:rPr lang="it-IT" dirty="0" err="1">
                <a:solidFill>
                  <a:schemeClr val="bg2"/>
                </a:solidFill>
                <a:latin typeface="Georgia" panose="02040502050405020303" pitchFamily="18" charset="0"/>
              </a:rPr>
              <a:t>effort</a:t>
            </a:r>
            <a:r>
              <a:rPr lang="it-IT" dirty="0">
                <a:solidFill>
                  <a:schemeClr val="bg2"/>
                </a:solidFill>
                <a:latin typeface="Georgia" panose="02040502050405020303" pitchFamily="18" charset="0"/>
              </a:rPr>
              <a:t> control  </a:t>
            </a:r>
            <a:endParaRPr lang="en-GB" dirty="0">
              <a:solidFill>
                <a:schemeClr val="bg2"/>
              </a:solidFill>
              <a:latin typeface="Georgia" panose="02040502050405020303" pitchFamily="18" charset="0"/>
            </a:endParaRPr>
          </a:p>
        </p:txBody>
      </p:sp>
      <p:pic>
        <p:nvPicPr>
          <p:cNvPr id="6" name="Immagine 5" descr="Immagine che contiene testo, linea, diagramma, Diagramma&#10;&#10;Il contenuto generato dall'IA potrebbe non essere corretto.">
            <a:extLst>
              <a:ext uri="{FF2B5EF4-FFF2-40B4-BE49-F238E27FC236}">
                <a16:creationId xmlns:a16="http://schemas.microsoft.com/office/drawing/2014/main" id="{BC2AB3E6-E901-554E-4802-3A09F17D3B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514" y="1327812"/>
            <a:ext cx="4273317" cy="3204988"/>
          </a:xfrm>
          <a:prstGeom prst="rect">
            <a:avLst/>
          </a:prstGeom>
        </p:spPr>
      </p:pic>
      <p:pic>
        <p:nvPicPr>
          <p:cNvPr id="8" name="Immagine 7" descr="Immagine che contiene testo, linea, diagramma, Diagramma&#10;&#10;Il contenuto generato dall'IA potrebbe non essere corretto.">
            <a:extLst>
              <a:ext uri="{FF2B5EF4-FFF2-40B4-BE49-F238E27FC236}">
                <a16:creationId xmlns:a16="http://schemas.microsoft.com/office/drawing/2014/main" id="{AE4471FF-2E34-390B-B497-5AF5B550F2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5831" y="1327813"/>
            <a:ext cx="4273317" cy="3204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7012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E81095-2DA4-2D72-8A35-4BF284DD58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FC689D3-E8B6-201B-8114-010CCFC84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latin typeface="Georgia" panose="02040502050405020303" pitchFamily="18" charset="0"/>
              </a:rPr>
              <a:t>Network Control: Project 22</a:t>
            </a:r>
            <a:endParaRPr lang="it-IT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745A9E62-B8FE-F4CD-A17D-CFB0D42F7F03}"/>
              </a:ext>
            </a:extLst>
          </p:cNvPr>
          <p:cNvSpPr txBox="1"/>
          <p:nvPr/>
        </p:nvSpPr>
        <p:spPr>
          <a:xfrm>
            <a:off x="288521" y="599768"/>
            <a:ext cx="7110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chemeClr val="bg2"/>
                </a:solidFill>
                <a:latin typeface="Georgia" panose="02040502050405020303" pitchFamily="18" charset="0"/>
              </a:rPr>
              <a:t>Continuous</a:t>
            </a:r>
            <a:r>
              <a:rPr lang="it-IT" dirty="0">
                <a:solidFill>
                  <a:schemeClr val="bg2"/>
                </a:solidFill>
                <a:latin typeface="Georgia" panose="02040502050405020303" pitchFamily="18" charset="0"/>
              </a:rPr>
              <a:t> time – </a:t>
            </a:r>
            <a:r>
              <a:rPr lang="it-IT" dirty="0" err="1">
                <a:solidFill>
                  <a:schemeClr val="bg2"/>
                </a:solidFill>
                <a:latin typeface="Georgia" panose="02040502050405020303" pitchFamily="18" charset="0"/>
              </a:rPr>
              <a:t>Decentralized</a:t>
            </a:r>
            <a:r>
              <a:rPr lang="it-IT" dirty="0">
                <a:solidFill>
                  <a:schemeClr val="bg2"/>
                </a:solidFill>
                <a:latin typeface="Georgia" panose="02040502050405020303" pitchFamily="18" charset="0"/>
              </a:rPr>
              <a:t> H2 control</a:t>
            </a:r>
            <a:endParaRPr lang="en-GB" dirty="0">
              <a:solidFill>
                <a:schemeClr val="bg2"/>
              </a:solidFill>
              <a:latin typeface="Georgia" panose="02040502050405020303" pitchFamily="18" charset="0"/>
            </a:endParaRPr>
          </a:p>
        </p:txBody>
      </p:sp>
      <p:pic>
        <p:nvPicPr>
          <p:cNvPr id="6" name="Immagine 5" descr="Immagine che contiene testo, numero, linea, Diagramma&#10;&#10;Il contenuto generato dall'IA potrebbe non essere corretto.">
            <a:extLst>
              <a:ext uri="{FF2B5EF4-FFF2-40B4-BE49-F238E27FC236}">
                <a16:creationId xmlns:a16="http://schemas.microsoft.com/office/drawing/2014/main" id="{513D8253-03E5-2887-12F6-EF7CDC10B4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62" y="1335750"/>
            <a:ext cx="4461664" cy="3346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1787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2A10BA-02C5-5455-C6B9-9B39275336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07EC220-684C-C9A2-4C11-FE8A6A2A13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latin typeface="Georgia" panose="02040502050405020303" pitchFamily="18" charset="0"/>
              </a:rPr>
              <a:t>Network Control: Project 22</a:t>
            </a:r>
            <a:endParaRPr lang="it-IT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592B5596-73BF-350F-9489-DF4EE6BB4FAF}"/>
              </a:ext>
            </a:extLst>
          </p:cNvPr>
          <p:cNvSpPr txBox="1"/>
          <p:nvPr/>
        </p:nvSpPr>
        <p:spPr>
          <a:xfrm>
            <a:off x="288521" y="599768"/>
            <a:ext cx="72783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chemeClr val="bg2"/>
                </a:solidFill>
                <a:latin typeface="Georgia" panose="02040502050405020303" pitchFamily="18" charset="0"/>
              </a:rPr>
              <a:t>Continuous</a:t>
            </a:r>
            <a:r>
              <a:rPr lang="it-IT" dirty="0">
                <a:solidFill>
                  <a:schemeClr val="bg2"/>
                </a:solidFill>
                <a:latin typeface="Georgia" panose="02040502050405020303" pitchFamily="18" charset="0"/>
              </a:rPr>
              <a:t> time – Position of mass 1 with </a:t>
            </a:r>
            <a:r>
              <a:rPr lang="it-IT" dirty="0" err="1">
                <a:solidFill>
                  <a:schemeClr val="bg2"/>
                </a:solidFill>
                <a:latin typeface="Georgia" panose="02040502050405020303" pitchFamily="18" charset="0"/>
              </a:rPr>
              <a:t>decentralized</a:t>
            </a:r>
            <a:r>
              <a:rPr lang="it-IT" dirty="0">
                <a:solidFill>
                  <a:schemeClr val="bg2"/>
                </a:solidFill>
                <a:latin typeface="Georgia" panose="02040502050405020303" pitchFamily="18" charset="0"/>
              </a:rPr>
              <a:t> </a:t>
            </a:r>
            <a:r>
              <a:rPr lang="it-IT" dirty="0" err="1">
                <a:solidFill>
                  <a:schemeClr val="bg2"/>
                </a:solidFill>
                <a:latin typeface="Georgia" panose="02040502050405020303" pitchFamily="18" charset="0"/>
              </a:rPr>
              <a:t>structure</a:t>
            </a:r>
            <a:r>
              <a:rPr lang="it-IT" dirty="0">
                <a:solidFill>
                  <a:schemeClr val="bg2"/>
                </a:solidFill>
                <a:latin typeface="Georgia" panose="02040502050405020303" pitchFamily="18" charset="0"/>
              </a:rPr>
              <a:t> </a:t>
            </a:r>
            <a:endParaRPr lang="en-GB" dirty="0">
              <a:solidFill>
                <a:schemeClr val="bg2"/>
              </a:solidFill>
              <a:latin typeface="Georgia" panose="02040502050405020303" pitchFamily="18" charset="0"/>
            </a:endParaRPr>
          </a:p>
          <a:p>
            <a:endParaRPr lang="en-GB" dirty="0">
              <a:solidFill>
                <a:schemeClr val="bg2"/>
              </a:solidFill>
              <a:latin typeface="Georgia" panose="02040502050405020303" pitchFamily="18" charset="0"/>
            </a:endParaRPr>
          </a:p>
        </p:txBody>
      </p:sp>
      <p:pic>
        <p:nvPicPr>
          <p:cNvPr id="6" name="Immagine 5" descr="Immagine che contiene testo, Diagramma, linea, diagramma&#10;&#10;Il contenuto generato dall'IA potrebbe non essere corretto.">
            <a:extLst>
              <a:ext uri="{FF2B5EF4-FFF2-40B4-BE49-F238E27FC236}">
                <a16:creationId xmlns:a16="http://schemas.microsoft.com/office/drawing/2014/main" id="{D9B96CFC-1DF2-8815-37E4-B78E19F5E3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06" y="1323460"/>
            <a:ext cx="4383259" cy="3287444"/>
          </a:xfrm>
          <a:prstGeom prst="rect">
            <a:avLst/>
          </a:prstGeom>
        </p:spPr>
      </p:pic>
      <p:pic>
        <p:nvPicPr>
          <p:cNvPr id="8" name="Immagine 7" descr="Immagine che contiene testo, linea, Diagramma, diagramma&#10;&#10;Il contenuto generato dall'IA potrebbe non essere corretto.">
            <a:extLst>
              <a:ext uri="{FF2B5EF4-FFF2-40B4-BE49-F238E27FC236}">
                <a16:creationId xmlns:a16="http://schemas.microsoft.com/office/drawing/2014/main" id="{0E27373D-94C8-FA12-E69F-475570DFA5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323460"/>
            <a:ext cx="4383259" cy="3287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0651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6F8DF8-B280-D35D-EF4B-4A64FAB559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0001EF9-29DC-DCD0-9B22-6C5FD6573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521" y="139166"/>
            <a:ext cx="8581043" cy="506786"/>
          </a:xfrm>
        </p:spPr>
        <p:txBody>
          <a:bodyPr/>
          <a:lstStyle/>
          <a:p>
            <a:r>
              <a:rPr lang="it-IT" dirty="0">
                <a:latin typeface="Georgia" panose="02040502050405020303" pitchFamily="18" charset="0"/>
              </a:rPr>
              <a:t>Network Control: Project 22</a:t>
            </a:r>
            <a:endParaRPr lang="it-IT" dirty="0"/>
          </a:p>
        </p:txBody>
      </p:sp>
      <p:pic>
        <p:nvPicPr>
          <p:cNvPr id="6" name="Immagine 5" descr="Immagine che contiene testo, Diagramma, linea, diagramma&#10;&#10;Il contenuto generato dall'IA potrebbe non essere corretto.">
            <a:extLst>
              <a:ext uri="{FF2B5EF4-FFF2-40B4-BE49-F238E27FC236}">
                <a16:creationId xmlns:a16="http://schemas.microsoft.com/office/drawing/2014/main" id="{9E01A8AA-E89A-7F6A-3663-746C29A1F0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294705"/>
            <a:ext cx="4572000" cy="3429000"/>
          </a:xfrm>
          <a:prstGeom prst="rect">
            <a:avLst/>
          </a:prstGeom>
        </p:spPr>
      </p:pic>
      <p:pic>
        <p:nvPicPr>
          <p:cNvPr id="8" name="Immagine 7" descr="Immagine che contiene testo, Diagramma, linea, diagramma&#10;&#10;Il contenuto generato dall'IA potrebbe non essere corretto.">
            <a:extLst>
              <a:ext uri="{FF2B5EF4-FFF2-40B4-BE49-F238E27FC236}">
                <a16:creationId xmlns:a16="http://schemas.microsoft.com/office/drawing/2014/main" id="{5DAA6305-2371-C3C8-2253-8AE367AB29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8052" y="1294705"/>
            <a:ext cx="4572000" cy="3429000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00CFEA05-6768-24CF-EEED-E7A044792B95}"/>
              </a:ext>
            </a:extLst>
          </p:cNvPr>
          <p:cNvSpPr txBox="1"/>
          <p:nvPr/>
        </p:nvSpPr>
        <p:spPr>
          <a:xfrm>
            <a:off x="193948" y="645952"/>
            <a:ext cx="54761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>
                <a:solidFill>
                  <a:schemeClr val="bg2"/>
                </a:solidFill>
                <a:latin typeface="Georgia" panose="02040502050405020303" pitchFamily="18" charset="0"/>
              </a:rPr>
              <a:t>Continuous</a:t>
            </a:r>
            <a:r>
              <a:rPr lang="it-IT" dirty="0">
                <a:solidFill>
                  <a:schemeClr val="bg2"/>
                </a:solidFill>
                <a:latin typeface="Georgia" panose="02040502050405020303" pitchFamily="18" charset="0"/>
              </a:rPr>
              <a:t> time –  </a:t>
            </a:r>
            <a:r>
              <a:rPr lang="it-IT" dirty="0" err="1">
                <a:solidFill>
                  <a:schemeClr val="bg2"/>
                </a:solidFill>
                <a:latin typeface="Georgia" panose="02040502050405020303" pitchFamily="18" charset="0"/>
              </a:rPr>
              <a:t>Decentralized</a:t>
            </a:r>
            <a:r>
              <a:rPr lang="it-IT" dirty="0">
                <a:solidFill>
                  <a:schemeClr val="bg2"/>
                </a:solidFill>
                <a:latin typeface="Georgia" panose="02040502050405020303" pitchFamily="18" charset="0"/>
              </a:rPr>
              <a:t> control </a:t>
            </a:r>
            <a:r>
              <a:rPr lang="it-IT" dirty="0" err="1">
                <a:solidFill>
                  <a:schemeClr val="bg2"/>
                </a:solidFill>
                <a:latin typeface="Georgia" panose="02040502050405020303" pitchFamily="18" charset="0"/>
              </a:rPr>
              <a:t>variables</a:t>
            </a:r>
            <a:r>
              <a:rPr lang="it-IT" dirty="0">
                <a:solidFill>
                  <a:schemeClr val="bg2"/>
                </a:solidFill>
                <a:latin typeface="Georgia" panose="02040502050405020303" pitchFamily="18" charset="0"/>
              </a:rPr>
              <a:t> </a:t>
            </a:r>
            <a:endParaRPr lang="en-GB" dirty="0">
              <a:solidFill>
                <a:schemeClr val="bg2"/>
              </a:solidFill>
              <a:latin typeface="Georgia" panose="02040502050405020303" pitchFamily="18" charset="0"/>
            </a:endParaRP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1921664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33D719-8D12-B90C-8BF3-910F6FB5A0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0DA163A-8E40-0F3F-D1D7-2B6BE16C0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latin typeface="Georgia" panose="02040502050405020303" pitchFamily="18" charset="0"/>
              </a:rPr>
              <a:t>Network Control: Project 22</a:t>
            </a:r>
            <a:endParaRPr lang="it-IT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EE364C14-BE38-0543-AB18-C1F790FD0DBC}"/>
              </a:ext>
            </a:extLst>
          </p:cNvPr>
          <p:cNvSpPr txBox="1"/>
          <p:nvPr/>
        </p:nvSpPr>
        <p:spPr>
          <a:xfrm>
            <a:off x="193948" y="645952"/>
            <a:ext cx="74238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>
                <a:solidFill>
                  <a:schemeClr val="bg2"/>
                </a:solidFill>
                <a:latin typeface="Georgia" panose="02040502050405020303" pitchFamily="18" charset="0"/>
              </a:rPr>
              <a:t>Continuous</a:t>
            </a:r>
            <a:r>
              <a:rPr lang="it-IT" dirty="0">
                <a:solidFill>
                  <a:schemeClr val="bg2"/>
                </a:solidFill>
                <a:latin typeface="Georgia" panose="02040502050405020303" pitchFamily="18" charset="0"/>
              </a:rPr>
              <a:t> time – </a:t>
            </a:r>
            <a:r>
              <a:rPr lang="it-IT" dirty="0" err="1">
                <a:solidFill>
                  <a:schemeClr val="bg2"/>
                </a:solidFill>
                <a:latin typeface="Georgia" panose="02040502050405020303" pitchFamily="18" charset="0"/>
              </a:rPr>
              <a:t>Distrubuited</a:t>
            </a:r>
            <a:r>
              <a:rPr lang="it-IT" dirty="0">
                <a:solidFill>
                  <a:schemeClr val="bg2"/>
                </a:solidFill>
                <a:latin typeface="Georgia" panose="02040502050405020303" pitchFamily="18" charset="0"/>
              </a:rPr>
              <a:t> star </a:t>
            </a:r>
            <a:r>
              <a:rPr lang="it-IT" dirty="0" err="1">
                <a:solidFill>
                  <a:schemeClr val="bg2"/>
                </a:solidFill>
                <a:latin typeface="Georgia" panose="02040502050405020303" pitchFamily="18" charset="0"/>
              </a:rPr>
              <a:t>stability</a:t>
            </a:r>
            <a:r>
              <a:rPr lang="it-IT" dirty="0">
                <a:solidFill>
                  <a:schemeClr val="bg2"/>
                </a:solidFill>
                <a:latin typeface="Georgia" panose="02040502050405020303" pitchFamily="18" charset="0"/>
              </a:rPr>
              <a:t> and performance control</a:t>
            </a:r>
            <a:endParaRPr lang="en-GB" dirty="0">
              <a:solidFill>
                <a:schemeClr val="bg2"/>
              </a:solidFill>
              <a:latin typeface="Georgia" panose="02040502050405020303" pitchFamily="18" charset="0"/>
            </a:endParaRPr>
          </a:p>
          <a:p>
            <a:endParaRPr lang="it-IT" dirty="0"/>
          </a:p>
        </p:txBody>
      </p:sp>
      <p:pic>
        <p:nvPicPr>
          <p:cNvPr id="13" name="Immagine 12" descr="Immagine che contiene testo, linea, diagramma, Diagramma&#10;&#10;Il contenuto generato dall'IA potrebbe non essere corretto.">
            <a:extLst>
              <a:ext uri="{FF2B5EF4-FFF2-40B4-BE49-F238E27FC236}">
                <a16:creationId xmlns:a16="http://schemas.microsoft.com/office/drawing/2014/main" id="{3420A019-663A-0864-61DD-26D3CA3231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92283"/>
            <a:ext cx="4496498" cy="3372375"/>
          </a:xfrm>
          <a:prstGeom prst="rect">
            <a:avLst/>
          </a:prstGeom>
        </p:spPr>
      </p:pic>
      <p:pic>
        <p:nvPicPr>
          <p:cNvPr id="15" name="Immagine 14" descr="Immagine che contiene testo, schermata, linea, numero&#10;&#10;Il contenuto generato dall'IA potrebbe non essere corretto.">
            <a:extLst>
              <a:ext uri="{FF2B5EF4-FFF2-40B4-BE49-F238E27FC236}">
                <a16:creationId xmlns:a16="http://schemas.microsoft.com/office/drawing/2014/main" id="{490B02BB-5ADD-19D6-5A1D-58ED87F059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8052" y="1292283"/>
            <a:ext cx="4496498" cy="337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3451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6D1E35-B80D-B3E8-D31B-7311966839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B0F778C-0E44-8F0B-7076-55229F90B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latin typeface="Georgia" panose="02040502050405020303" pitchFamily="18" charset="0"/>
              </a:rPr>
              <a:t>Network Control: Project 22</a:t>
            </a:r>
            <a:endParaRPr lang="it-IT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DCF56BB7-5CD5-50DA-CFDB-1ED7527EC06D}"/>
              </a:ext>
            </a:extLst>
          </p:cNvPr>
          <p:cNvSpPr txBox="1"/>
          <p:nvPr/>
        </p:nvSpPr>
        <p:spPr>
          <a:xfrm>
            <a:off x="288521" y="599768"/>
            <a:ext cx="72028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chemeClr val="bg2"/>
                </a:solidFill>
                <a:latin typeface="Georgia" panose="02040502050405020303" pitchFamily="18" charset="0"/>
              </a:rPr>
              <a:t>Continuous</a:t>
            </a:r>
            <a:r>
              <a:rPr lang="it-IT" dirty="0">
                <a:solidFill>
                  <a:schemeClr val="bg2"/>
                </a:solidFill>
                <a:latin typeface="Georgia" panose="02040502050405020303" pitchFamily="18" charset="0"/>
              </a:rPr>
              <a:t> time – </a:t>
            </a:r>
            <a:r>
              <a:rPr lang="it-IT" dirty="0" err="1">
                <a:solidFill>
                  <a:schemeClr val="bg2"/>
                </a:solidFill>
                <a:latin typeface="Georgia" panose="02040502050405020303" pitchFamily="18" charset="0"/>
              </a:rPr>
              <a:t>Distrubuited</a:t>
            </a:r>
            <a:r>
              <a:rPr lang="it-IT" dirty="0">
                <a:solidFill>
                  <a:schemeClr val="bg2"/>
                </a:solidFill>
                <a:latin typeface="Georgia" panose="02040502050405020303" pitchFamily="18" charset="0"/>
              </a:rPr>
              <a:t> star </a:t>
            </a:r>
            <a:r>
              <a:rPr lang="it-IT" dirty="0" err="1">
                <a:solidFill>
                  <a:schemeClr val="bg2"/>
                </a:solidFill>
                <a:latin typeface="Georgia" panose="02040502050405020303" pitchFamily="18" charset="0"/>
              </a:rPr>
              <a:t>sector</a:t>
            </a:r>
            <a:r>
              <a:rPr lang="it-IT" dirty="0">
                <a:solidFill>
                  <a:schemeClr val="bg2"/>
                </a:solidFill>
                <a:latin typeface="Georgia" panose="02040502050405020303" pitchFamily="18" charset="0"/>
              </a:rPr>
              <a:t> and </a:t>
            </a:r>
            <a:r>
              <a:rPr lang="it-IT" dirty="0" err="1">
                <a:solidFill>
                  <a:schemeClr val="bg2"/>
                </a:solidFill>
                <a:latin typeface="Georgia" panose="02040502050405020303" pitchFamily="18" charset="0"/>
              </a:rPr>
              <a:t>effort</a:t>
            </a:r>
            <a:r>
              <a:rPr lang="it-IT" dirty="0">
                <a:solidFill>
                  <a:schemeClr val="bg2"/>
                </a:solidFill>
                <a:latin typeface="Georgia" panose="02040502050405020303" pitchFamily="18" charset="0"/>
              </a:rPr>
              <a:t> control</a:t>
            </a:r>
            <a:endParaRPr lang="en-GB" dirty="0">
              <a:solidFill>
                <a:schemeClr val="bg2"/>
              </a:solidFill>
              <a:latin typeface="Georgia" panose="02040502050405020303" pitchFamily="18" charset="0"/>
            </a:endParaRPr>
          </a:p>
          <a:p>
            <a:endParaRPr lang="it-IT" dirty="0"/>
          </a:p>
          <a:p>
            <a:endParaRPr lang="en-GB" dirty="0">
              <a:solidFill>
                <a:schemeClr val="bg2"/>
              </a:solidFill>
              <a:latin typeface="Georgia" panose="02040502050405020303" pitchFamily="18" charset="0"/>
            </a:endParaRPr>
          </a:p>
        </p:txBody>
      </p:sp>
      <p:pic>
        <p:nvPicPr>
          <p:cNvPr id="6" name="Immagine 5" descr="Immagine che contiene testo, linea, diagramma, Diagramma&#10;&#10;Il contenuto generato dall'IA potrebbe non essere corretto.">
            <a:extLst>
              <a:ext uri="{FF2B5EF4-FFF2-40B4-BE49-F238E27FC236}">
                <a16:creationId xmlns:a16="http://schemas.microsoft.com/office/drawing/2014/main" id="{B7C42785-C0A4-82CE-8320-512969816E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72" y="1278929"/>
            <a:ext cx="4495225" cy="3371419"/>
          </a:xfrm>
          <a:prstGeom prst="rect">
            <a:avLst/>
          </a:prstGeom>
        </p:spPr>
      </p:pic>
      <p:pic>
        <p:nvPicPr>
          <p:cNvPr id="8" name="Immagine 7" descr="Immagine che contiene testo, diagramma, linea, Diagramma&#10;&#10;Il contenuto generato dall'IA potrebbe non essere corretto.">
            <a:extLst>
              <a:ext uri="{FF2B5EF4-FFF2-40B4-BE49-F238E27FC236}">
                <a16:creationId xmlns:a16="http://schemas.microsoft.com/office/drawing/2014/main" id="{C344A9F5-4299-8C4B-0750-929174C956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2881" y="1352864"/>
            <a:ext cx="4495225" cy="3300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7593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88521" y="139166"/>
            <a:ext cx="8581043" cy="460602"/>
          </a:xfrm>
        </p:spPr>
        <p:txBody>
          <a:bodyPr/>
          <a:lstStyle/>
          <a:p>
            <a:r>
              <a:rPr lang="it-IT" dirty="0"/>
              <a:t>Network Control: Project 22</a:t>
            </a:r>
            <a:endParaRPr lang="it-IT" sz="1800" b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/>
              <p:cNvSpPr>
                <a:spLocks noGrp="1"/>
              </p:cNvSpPr>
              <p:nvPr>
                <p:ph idx="1"/>
              </p:nvPr>
            </p:nvSpPr>
            <p:spPr>
              <a:xfrm>
                <a:off x="121611" y="1429702"/>
                <a:ext cx="8914861" cy="4525963"/>
              </a:xfrm>
            </p:spPr>
            <p:txBody>
              <a:bodyPr/>
              <a:lstStyle/>
              <a:p>
                <a:endParaRPr lang="it-IT" i="1" dirty="0">
                  <a:solidFill>
                    <a:srgbClr val="836967"/>
                  </a:solidFill>
                  <a:latin typeface="Cambria Math" panose="02040503050406030204" pitchFamily="18" charset="0"/>
                </a:endParaRPr>
              </a:p>
              <a:p>
                <a:endParaRPr lang="it-IT" i="1" dirty="0">
                  <a:solidFill>
                    <a:srgbClr val="836967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it-IT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it-IT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acc>
                                  <m:accPr>
                                    <m:chr m:val="̇"/>
                                    <m:ctrlPr>
                                      <a:rPr lang="it-IT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it-IT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it-IT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it-IT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acc>
                                <m:r>
                                  <a:rPr lang="it-IT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it-IT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  <m:sSub>
                                  <m:sSubPr>
                                    <m:ctrlP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it-IT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it-IT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  <m:sSub>
                                  <m:sSubPr>
                                    <m:ctrlP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it-IT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it-IT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it-IT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it-IT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  <m:sSub>
                                  <m:sSubPr>
                                    <m:ctrlPr>
                                      <a:rPr lang="it-IT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it-IT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it-IT" dirty="0">
                  <a:latin typeface="Georgia" panose="02040502050405020303" pitchFamily="18" charset="0"/>
                </a:endParaRPr>
              </a:p>
              <a:p>
                <a:endParaRPr lang="it-IT" dirty="0"/>
              </a:p>
              <a:p>
                <a:r>
                  <a:rPr lang="it-IT" sz="1700" dirty="0">
                    <a:latin typeface="Georgia" panose="02040502050405020303" pitchFamily="18" charset="0"/>
                  </a:rPr>
                  <a:t>With </a:t>
                </a:r>
                <a14:m>
                  <m:oMath xmlns:m="http://schemas.openxmlformats.org/officeDocument/2006/math">
                    <m:r>
                      <a:rPr lang="it-IT" sz="170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it-IT" sz="170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it-IT" sz="17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it-IT" sz="17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it-IT" sz="17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it-IT" sz="17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it-IT" sz="17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it-IT" sz="17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  <m:r>
                              <a:rPr lang="it-IT" sz="17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…</m:t>
                            </m:r>
                            <m:sSubSup>
                              <m:sSubSupPr>
                                <m:ctrlPr>
                                  <a:rPr lang="it-IT" sz="17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it-IT" sz="17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it-IT" sz="17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sub>
                              <m:sup>
                                <m:r>
                                  <a:rPr lang="it-IT" sz="17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it-IT" sz="17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it-IT" sz="1700" dirty="0">
                    <a:latin typeface="Georgia" panose="02040502050405020303" pitchFamily="18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it-IT" sz="170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it-IT" sz="17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it-IT" sz="17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it-IT" sz="17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it-IT" sz="17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it-IT" sz="1700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it-IT" sz="17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it-IT" sz="17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  <m:r>
                              <a:rPr lang="it-IT" sz="1700" i="1">
                                <a:latin typeface="Cambria Math" panose="02040503050406030204" pitchFamily="18" charset="0"/>
                              </a:rPr>
                              <m:t>…</m:t>
                            </m:r>
                            <m:sSubSup>
                              <m:sSubSupPr>
                                <m:ctrlPr>
                                  <a:rPr lang="it-IT" sz="17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it-IT" sz="1700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it-IT" sz="1700" i="1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sub>
                              <m:sup>
                                <m:r>
                                  <a:rPr lang="it-IT" sz="17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it-IT" sz="17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it-IT" sz="1700" dirty="0">
                    <a:latin typeface="Georgia" panose="02040502050405020303" pitchFamily="18" charset="0"/>
                  </a:rPr>
                  <a:t> being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700" i="1" dirty="0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700" b="0" i="1" dirty="0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it-IT" sz="170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it-IT" sz="170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it-IT" sz="17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it-IT" sz="1700" i="1" dirty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it-IT" sz="17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it-IT" sz="17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it-IT" sz="170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it-IT" sz="17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it-IT" sz="170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it-IT" sz="17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p>
                            </m:sSubSup>
                            <m:r>
                              <a:rPr lang="it-IT" sz="17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Sup>
                              <m:sSubSupPr>
                                <m:ctrlPr>
                                  <a:rPr lang="it-IT" sz="170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it-IT" sz="170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it-IT" sz="170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it-IT" sz="17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p>
                            </m:sSubSup>
                            <m:r>
                              <a:rPr lang="it-IT" sz="17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Sup>
                              <m:sSubSupPr>
                                <m:ctrlPr>
                                  <a:rPr lang="it-IT" sz="170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it-IT" sz="17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it-IT" sz="170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it-IT" sz="17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p>
                            </m:sSubSup>
                            <m:r>
                              <a:rPr lang="it-IT" sz="17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Sup>
                              <m:sSubSupPr>
                                <m:ctrlPr>
                                  <a:rPr lang="it-IT" sz="170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it-IT" sz="170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it-IT" sz="170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it-IT" sz="170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it-IT" sz="17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it-IT" sz="1700" dirty="0">
                    <a:latin typeface="Georgia" panose="02040502050405020303" pitchFamily="18" charset="0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7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7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it-IT" sz="17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it-IT" sz="17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it-IT" sz="17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it-IT" sz="17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Sup>
                                <m:sSubSupPr>
                                  <m:ctrlPr>
                                    <a:rPr lang="it-IT" sz="17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it-IT" sz="17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it-IT" sz="17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it-IT" sz="17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p>
                              </m:sSubSup>
                            </m:e>
                          </m:mr>
                          <m:mr>
                            <m:e>
                              <m:sSubSup>
                                <m:sSubSupPr>
                                  <m:ctrlPr>
                                    <a:rPr lang="it-IT" sz="17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it-IT" sz="17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it-IT" sz="17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it-IT" sz="17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p>
                              </m:sSubSup>
                            </m:e>
                          </m:mr>
                        </m:m>
                      </m:e>
                    </m:d>
                    <m:r>
                      <a:rPr lang="it-IT" sz="17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sz="1700" dirty="0">
                    <a:latin typeface="Georgia" panose="02040502050405020303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t-IT" sz="17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it-IT" sz="1700" b="0" i="1" smtClean="0">
                        <a:latin typeface="Cambria Math" panose="02040503050406030204" pitchFamily="18" charset="0"/>
                      </a:rPr>
                      <m:t>=1,….9.</m:t>
                    </m:r>
                  </m:oMath>
                </a14:m>
                <a:endParaRPr lang="it-IT" sz="1700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it-IT" sz="17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sz="17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it-IT" sz="17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  <m:sup>
                        <m:r>
                          <a:rPr lang="it-IT" sz="17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it-IT" sz="17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it-IT" sz="17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sup>
                    </m:sSubSup>
                  </m:oMath>
                </a14:m>
                <a:r>
                  <a:rPr lang="it-IT" sz="1700" dirty="0">
                    <a:latin typeface="Georgia" panose="02040502050405020303" pitchFamily="18" charset="0"/>
                  </a:rPr>
                  <a:t> </a:t>
                </a:r>
                <a:r>
                  <a:rPr lang="it-IT" sz="1600" dirty="0" err="1">
                    <a:latin typeface="Georgia" panose="02040502050405020303" pitchFamily="18" charset="0"/>
                  </a:rPr>
                  <a:t>represent</a:t>
                </a:r>
                <a:r>
                  <a:rPr lang="it-IT" sz="1600" dirty="0">
                    <a:latin typeface="Georgia" panose="02040502050405020303" pitchFamily="18" charset="0"/>
                  </a:rPr>
                  <a:t> the position of </a:t>
                </a:r>
                <a:r>
                  <a:rPr lang="it-IT" sz="1600" dirty="0" err="1">
                    <a:latin typeface="Georgia" panose="02040502050405020303" pitchFamily="18" charset="0"/>
                  </a:rPr>
                  <a:t>each</a:t>
                </a:r>
                <a:r>
                  <a:rPr lang="it-IT" sz="1600" dirty="0">
                    <a:latin typeface="Georgia" panose="02040502050405020303" pitchFamily="18" charset="0"/>
                  </a:rPr>
                  <a:t> mass on the </a:t>
                </a:r>
                <a:r>
                  <a:rPr lang="it-IT" sz="1600" dirty="0" err="1">
                    <a:latin typeface="Georgia" panose="02040502050405020303" pitchFamily="18" charset="0"/>
                  </a:rPr>
                  <a:t>cartesian</a:t>
                </a:r>
                <a:r>
                  <a:rPr lang="it-IT" sz="1600" dirty="0">
                    <a:latin typeface="Georgia" panose="02040502050405020303" pitchFamily="18" charset="0"/>
                  </a:rPr>
                  <a:t> </a:t>
                </a:r>
                <a:r>
                  <a:rPr lang="it-IT" sz="1600" dirty="0" err="1">
                    <a:latin typeface="Georgia" panose="02040502050405020303" pitchFamily="18" charset="0"/>
                  </a:rPr>
                  <a:t>plane</a:t>
                </a:r>
                <a:endParaRPr lang="it-IT" sz="1600" dirty="0">
                  <a:latin typeface="Georgia" panose="02040502050405020303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it-IT" sz="17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sz="17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it-IT" sz="17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  <m:sup>
                        <m:r>
                          <a:rPr lang="it-IT" sz="17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it-IT" sz="17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it-IT" sz="17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sup>
                    </m:sSubSup>
                  </m:oMath>
                </a14:m>
                <a:r>
                  <a:rPr lang="it-IT" sz="1700" dirty="0"/>
                  <a:t> </a:t>
                </a:r>
                <a:r>
                  <a:rPr lang="it-IT" sz="1700" dirty="0" err="1">
                    <a:latin typeface="Georgia" panose="02040502050405020303" pitchFamily="18" charset="0"/>
                  </a:rPr>
                  <a:t>is</a:t>
                </a:r>
                <a:r>
                  <a:rPr lang="it-IT" sz="1700" dirty="0">
                    <a:latin typeface="Georgia" panose="02040502050405020303" pitchFamily="18" charset="0"/>
                  </a:rPr>
                  <a:t> the </a:t>
                </a:r>
                <a:r>
                  <a:rPr lang="it-IT" sz="1600" dirty="0">
                    <a:latin typeface="Georgia" panose="02040502050405020303" pitchFamily="18" charset="0"/>
                  </a:rPr>
                  <a:t>derivative of the position, </a:t>
                </a:r>
                <a:r>
                  <a:rPr lang="it-IT" sz="1600" dirty="0" err="1">
                    <a:latin typeface="Georgia" panose="02040502050405020303" pitchFamily="18" charset="0"/>
                  </a:rPr>
                  <a:t>it</a:t>
                </a:r>
                <a:r>
                  <a:rPr lang="it-IT" sz="1600" dirty="0">
                    <a:latin typeface="Georgia" panose="02040502050405020303" pitchFamily="18" charset="0"/>
                  </a:rPr>
                  <a:t> shows the speed of </a:t>
                </a:r>
                <a:r>
                  <a:rPr lang="it-IT" sz="1600" dirty="0" err="1">
                    <a:latin typeface="Georgia" panose="02040502050405020303" pitchFamily="18" charset="0"/>
                  </a:rPr>
                  <a:t>each</a:t>
                </a:r>
                <a:r>
                  <a:rPr lang="it-IT" sz="1600" dirty="0">
                    <a:latin typeface="Georgia" panose="02040502050405020303" pitchFamily="18" charset="0"/>
                  </a:rPr>
                  <a:t> mass </a:t>
                </a:r>
              </a:p>
            </p:txBody>
          </p:sp>
        </mc:Choice>
        <mc:Fallback xmlns="">
          <p:sp>
            <p:nvSpPr>
              <p:cNvPr id="3" name="Segnaposto contenut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1611" y="1429702"/>
                <a:ext cx="8914861" cy="4525963"/>
              </a:xfrm>
              <a:blipFill>
                <a:blip r:embed="rId2"/>
                <a:stretch>
                  <a:fillRect l="-47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asellaDiTesto 5">
            <a:extLst>
              <a:ext uri="{FF2B5EF4-FFF2-40B4-BE49-F238E27FC236}">
                <a16:creationId xmlns:a16="http://schemas.microsoft.com/office/drawing/2014/main" id="{467A6B8C-65EF-3898-8DC7-BD8B28CF2E10}"/>
              </a:ext>
            </a:extLst>
          </p:cNvPr>
          <p:cNvSpPr txBox="1"/>
          <p:nvPr/>
        </p:nvSpPr>
        <p:spPr>
          <a:xfrm>
            <a:off x="288521" y="599768"/>
            <a:ext cx="2079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2"/>
                </a:solidFill>
              </a:rPr>
              <a:t>System</a:t>
            </a:r>
            <a:r>
              <a:rPr lang="it-IT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it-IT" dirty="0">
                <a:solidFill>
                  <a:schemeClr val="bg2"/>
                </a:solidFill>
              </a:rPr>
              <a:t>Model</a:t>
            </a:r>
            <a:endParaRPr lang="en-GB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36496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C931F9-061C-694B-6694-40A7D9543E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651A93B-3215-37F9-7D1A-60F78A8FF9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latin typeface="Georgia" panose="02040502050405020303" pitchFamily="18" charset="0"/>
              </a:rPr>
              <a:t>Network Control: Project 22</a:t>
            </a:r>
            <a:endParaRPr lang="it-IT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38CC1FBB-C4E7-E9E1-5E8C-0DFC9E8C211A}"/>
              </a:ext>
            </a:extLst>
          </p:cNvPr>
          <p:cNvSpPr txBox="1"/>
          <p:nvPr/>
        </p:nvSpPr>
        <p:spPr>
          <a:xfrm>
            <a:off x="288521" y="599768"/>
            <a:ext cx="4921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chemeClr val="bg2"/>
                </a:solidFill>
                <a:latin typeface="Georgia" panose="02040502050405020303" pitchFamily="18" charset="0"/>
              </a:rPr>
              <a:t>Continuos</a:t>
            </a:r>
            <a:r>
              <a:rPr lang="it-IT" dirty="0">
                <a:solidFill>
                  <a:schemeClr val="bg2"/>
                </a:solidFill>
                <a:latin typeface="Georgia" panose="02040502050405020303" pitchFamily="18" charset="0"/>
              </a:rPr>
              <a:t> time – </a:t>
            </a:r>
            <a:r>
              <a:rPr lang="it-IT" dirty="0" err="1">
                <a:solidFill>
                  <a:schemeClr val="bg2"/>
                </a:solidFill>
                <a:latin typeface="Georgia" panose="02040502050405020303" pitchFamily="18" charset="0"/>
              </a:rPr>
              <a:t>Distribuited</a:t>
            </a:r>
            <a:r>
              <a:rPr lang="it-IT" dirty="0">
                <a:solidFill>
                  <a:schemeClr val="bg2"/>
                </a:solidFill>
                <a:latin typeface="Georgia" panose="02040502050405020303" pitchFamily="18" charset="0"/>
              </a:rPr>
              <a:t> star H2 control</a:t>
            </a:r>
            <a:endParaRPr lang="en-GB" dirty="0">
              <a:solidFill>
                <a:schemeClr val="bg2"/>
              </a:solidFill>
              <a:latin typeface="Georgia" panose="02040502050405020303" pitchFamily="18" charset="0"/>
            </a:endParaRPr>
          </a:p>
        </p:txBody>
      </p:sp>
      <p:pic>
        <p:nvPicPr>
          <p:cNvPr id="6" name="Immagine 5" descr="Immagine che contiene testo, linea, diagramma, schermata&#10;&#10;Il contenuto generato dall'IA potrebbe non essere corretto.">
            <a:extLst>
              <a:ext uri="{FF2B5EF4-FFF2-40B4-BE49-F238E27FC236}">
                <a16:creationId xmlns:a16="http://schemas.microsoft.com/office/drawing/2014/main" id="{7111270E-89B2-0478-A426-69A647E5EF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99" y="1429702"/>
            <a:ext cx="4558543" cy="3418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6101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E31204-E3B9-4957-0378-3FD3B7DD67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44F3219-A2F3-1F10-7670-27605DD116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latin typeface="Georgia" panose="02040502050405020303" pitchFamily="18" charset="0"/>
              </a:rPr>
              <a:t>Network Control: Project 22</a:t>
            </a:r>
            <a:endParaRPr lang="it-IT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72AC261B-52C9-EB0D-4FAD-8B8DF9C2C9FA}"/>
              </a:ext>
            </a:extLst>
          </p:cNvPr>
          <p:cNvSpPr txBox="1"/>
          <p:nvPr/>
        </p:nvSpPr>
        <p:spPr>
          <a:xfrm>
            <a:off x="288521" y="599768"/>
            <a:ext cx="82598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chemeClr val="bg2"/>
                </a:solidFill>
                <a:latin typeface="Georgia" panose="02040502050405020303" pitchFamily="18" charset="0"/>
              </a:rPr>
              <a:t>Continuous</a:t>
            </a:r>
            <a:r>
              <a:rPr lang="it-IT" dirty="0">
                <a:solidFill>
                  <a:schemeClr val="bg2"/>
                </a:solidFill>
                <a:latin typeface="Georgia" panose="02040502050405020303" pitchFamily="18" charset="0"/>
              </a:rPr>
              <a:t> time – Position of mass 1 with </a:t>
            </a:r>
            <a:r>
              <a:rPr lang="it-IT" dirty="0" err="1">
                <a:solidFill>
                  <a:schemeClr val="bg2"/>
                </a:solidFill>
                <a:latin typeface="Georgia" panose="02040502050405020303" pitchFamily="18" charset="0"/>
              </a:rPr>
              <a:t>distribuited</a:t>
            </a:r>
            <a:r>
              <a:rPr lang="it-IT" dirty="0">
                <a:solidFill>
                  <a:schemeClr val="bg2"/>
                </a:solidFill>
                <a:latin typeface="Georgia" panose="02040502050405020303" pitchFamily="18" charset="0"/>
              </a:rPr>
              <a:t> star </a:t>
            </a:r>
            <a:r>
              <a:rPr lang="it-IT" dirty="0" err="1">
                <a:solidFill>
                  <a:schemeClr val="bg2"/>
                </a:solidFill>
                <a:latin typeface="Georgia" panose="02040502050405020303" pitchFamily="18" charset="0"/>
              </a:rPr>
              <a:t>structure</a:t>
            </a:r>
            <a:endParaRPr lang="en-GB" dirty="0">
              <a:solidFill>
                <a:schemeClr val="bg2"/>
              </a:solidFill>
              <a:latin typeface="Georgia" panose="02040502050405020303" pitchFamily="18" charset="0"/>
            </a:endParaRPr>
          </a:p>
          <a:p>
            <a:endParaRPr lang="it-IT" dirty="0"/>
          </a:p>
          <a:p>
            <a:r>
              <a:rPr lang="it-IT" dirty="0">
                <a:solidFill>
                  <a:schemeClr val="bg2"/>
                </a:solidFill>
                <a:latin typeface="Georgia" panose="02040502050405020303" pitchFamily="18" charset="0"/>
              </a:rPr>
              <a:t>l</a:t>
            </a:r>
            <a:endParaRPr lang="en-GB" dirty="0">
              <a:solidFill>
                <a:schemeClr val="bg2"/>
              </a:solidFill>
              <a:latin typeface="Georgia" panose="02040502050405020303" pitchFamily="18" charset="0"/>
            </a:endParaRPr>
          </a:p>
        </p:txBody>
      </p:sp>
      <p:pic>
        <p:nvPicPr>
          <p:cNvPr id="6" name="Immagine 5" descr="Immagine che contiene testo, linea, Diagramma, diagramma&#10;&#10;Il contenuto generato dall'IA potrebbe non essere corretto.">
            <a:extLst>
              <a:ext uri="{FF2B5EF4-FFF2-40B4-BE49-F238E27FC236}">
                <a16:creationId xmlns:a16="http://schemas.microsoft.com/office/drawing/2014/main" id="{DC366FFF-43F7-C5B0-BC12-CA60CA9D2A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33" y="1348898"/>
            <a:ext cx="4490967" cy="3368225"/>
          </a:xfrm>
          <a:prstGeom prst="rect">
            <a:avLst/>
          </a:prstGeom>
        </p:spPr>
      </p:pic>
      <p:pic>
        <p:nvPicPr>
          <p:cNvPr id="8" name="Immagine 7" descr="Immagine che contiene testo, linea, Diagramma, diagramma&#10;&#10;Il contenuto generato dall'IA potrebbe non essere corretto.">
            <a:extLst>
              <a:ext uri="{FF2B5EF4-FFF2-40B4-BE49-F238E27FC236}">
                <a16:creationId xmlns:a16="http://schemas.microsoft.com/office/drawing/2014/main" id="{D7652438-F332-4C62-CDFB-C2ECA30E38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9042" y="1348897"/>
            <a:ext cx="4490967" cy="336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2007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6267562-8371-C5C6-7B13-3B03FA9DA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latin typeface="Georgia" panose="02040502050405020303" pitchFamily="18" charset="0"/>
              </a:rPr>
              <a:t>Network Control: Project 22</a:t>
            </a:r>
            <a:endParaRPr lang="it-IT" dirty="0"/>
          </a:p>
        </p:txBody>
      </p:sp>
      <p:pic>
        <p:nvPicPr>
          <p:cNvPr id="5" name="Immagine 4" descr="Immagine che contiene testo, Diagramma, linea, diagramma&#10;&#10;Il contenuto generato dall'IA potrebbe non essere corretto.">
            <a:extLst>
              <a:ext uri="{FF2B5EF4-FFF2-40B4-BE49-F238E27FC236}">
                <a16:creationId xmlns:a16="http://schemas.microsoft.com/office/drawing/2014/main" id="{89D644B0-B35D-B265-1AA6-D25F86E69C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88412"/>
            <a:ext cx="4769604" cy="3488625"/>
          </a:xfrm>
          <a:prstGeom prst="rect">
            <a:avLst/>
          </a:prstGeom>
        </p:spPr>
      </p:pic>
      <p:pic>
        <p:nvPicPr>
          <p:cNvPr id="7" name="Immagine 6" descr="Immagine che contiene testo, linea, Diagramma, diagramma&#10;&#10;Il contenuto generato dall'IA potrebbe non essere corretto.">
            <a:extLst>
              <a:ext uri="{FF2B5EF4-FFF2-40B4-BE49-F238E27FC236}">
                <a16:creationId xmlns:a16="http://schemas.microsoft.com/office/drawing/2014/main" id="{99FBD105-7443-5C14-A351-231F3E8D81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4396" y="1288412"/>
            <a:ext cx="4769604" cy="3577203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971847EF-558B-9C8F-599D-2E35BD0882A9}"/>
              </a:ext>
            </a:extLst>
          </p:cNvPr>
          <p:cNvSpPr txBox="1"/>
          <p:nvPr/>
        </p:nvSpPr>
        <p:spPr>
          <a:xfrm>
            <a:off x="288521" y="599768"/>
            <a:ext cx="82598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chemeClr val="bg2"/>
                </a:solidFill>
                <a:latin typeface="Georgia" panose="02040502050405020303" pitchFamily="18" charset="0"/>
              </a:rPr>
              <a:t>Continuous</a:t>
            </a:r>
            <a:r>
              <a:rPr lang="it-IT" dirty="0">
                <a:solidFill>
                  <a:schemeClr val="bg2"/>
                </a:solidFill>
                <a:latin typeface="Georgia" panose="02040502050405020303" pitchFamily="18" charset="0"/>
              </a:rPr>
              <a:t> time – </a:t>
            </a:r>
            <a:r>
              <a:rPr lang="it-IT" dirty="0" err="1">
                <a:solidFill>
                  <a:schemeClr val="bg2"/>
                </a:solidFill>
                <a:latin typeface="Georgia" panose="02040502050405020303" pitchFamily="18" charset="0"/>
              </a:rPr>
              <a:t>Distribuited</a:t>
            </a:r>
            <a:r>
              <a:rPr lang="it-IT" dirty="0">
                <a:solidFill>
                  <a:schemeClr val="bg2"/>
                </a:solidFill>
                <a:latin typeface="Georgia" panose="02040502050405020303" pitchFamily="18" charset="0"/>
              </a:rPr>
              <a:t> star control </a:t>
            </a:r>
            <a:r>
              <a:rPr lang="it-IT" dirty="0" err="1">
                <a:solidFill>
                  <a:schemeClr val="bg2"/>
                </a:solidFill>
                <a:latin typeface="Georgia" panose="02040502050405020303" pitchFamily="18" charset="0"/>
              </a:rPr>
              <a:t>variables</a:t>
            </a:r>
            <a:endParaRPr lang="en-GB" dirty="0">
              <a:solidFill>
                <a:schemeClr val="bg2"/>
              </a:solidFill>
              <a:latin typeface="Georgia" panose="02040502050405020303" pitchFamily="18" charset="0"/>
            </a:endParaRPr>
          </a:p>
          <a:p>
            <a:endParaRPr lang="it-IT" dirty="0"/>
          </a:p>
          <a:p>
            <a:r>
              <a:rPr lang="it-IT" dirty="0">
                <a:solidFill>
                  <a:schemeClr val="bg2"/>
                </a:solidFill>
                <a:latin typeface="Georgia" panose="02040502050405020303" pitchFamily="18" charset="0"/>
              </a:rPr>
              <a:t>l</a:t>
            </a:r>
            <a:endParaRPr lang="en-GB" dirty="0">
              <a:solidFill>
                <a:schemeClr val="bg2"/>
              </a:solidFill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0039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A38611D-780A-67E6-D7EC-F0936FFCE1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latin typeface="Georgia" panose="02040502050405020303" pitchFamily="18" charset="0"/>
              </a:rPr>
              <a:t>Network Control: Project 22</a:t>
            </a:r>
            <a:endParaRPr lang="it-IT" dirty="0"/>
          </a:p>
        </p:txBody>
      </p:sp>
      <p:pic>
        <p:nvPicPr>
          <p:cNvPr id="5" name="Immagine 4" descr="Immagine che contiene testo, linea, diagramma, schermata&#10;&#10;Il contenuto generato dall'IA potrebbe non essere corretto.">
            <a:extLst>
              <a:ext uri="{FF2B5EF4-FFF2-40B4-BE49-F238E27FC236}">
                <a16:creationId xmlns:a16="http://schemas.microsoft.com/office/drawing/2014/main" id="{AFF0913B-102F-8FD1-E9F2-DED26CE7BD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736" y="1314581"/>
            <a:ext cx="4381058" cy="3285794"/>
          </a:xfrm>
          <a:prstGeom prst="rect">
            <a:avLst/>
          </a:prstGeom>
        </p:spPr>
      </p:pic>
      <p:pic>
        <p:nvPicPr>
          <p:cNvPr id="7" name="Immagine 6" descr="Immagine che contiene testo, schermata, linea, diagramma&#10;&#10;Il contenuto generato dall'IA potrebbe non essere corretto.">
            <a:extLst>
              <a:ext uri="{FF2B5EF4-FFF2-40B4-BE49-F238E27FC236}">
                <a16:creationId xmlns:a16="http://schemas.microsoft.com/office/drawing/2014/main" id="{5A3C4CBC-084B-48FA-72DA-61BE019E4E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8506" y="1314581"/>
            <a:ext cx="4381058" cy="3285794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5A2BCC55-756E-D82C-CA8D-07061FF7FA69}"/>
              </a:ext>
            </a:extLst>
          </p:cNvPr>
          <p:cNvSpPr txBox="1"/>
          <p:nvPr/>
        </p:nvSpPr>
        <p:spPr>
          <a:xfrm>
            <a:off x="193948" y="645952"/>
            <a:ext cx="75713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>
                <a:solidFill>
                  <a:schemeClr val="bg2"/>
                </a:solidFill>
                <a:latin typeface="Georgia" panose="02040502050405020303" pitchFamily="18" charset="0"/>
              </a:rPr>
              <a:t>Continuous</a:t>
            </a:r>
            <a:r>
              <a:rPr lang="it-IT" dirty="0">
                <a:solidFill>
                  <a:schemeClr val="bg2"/>
                </a:solidFill>
                <a:latin typeface="Georgia" panose="02040502050405020303" pitchFamily="18" charset="0"/>
              </a:rPr>
              <a:t> time – </a:t>
            </a:r>
            <a:r>
              <a:rPr lang="it-IT" dirty="0" err="1">
                <a:solidFill>
                  <a:schemeClr val="bg2"/>
                </a:solidFill>
                <a:latin typeface="Georgia" panose="02040502050405020303" pitchFamily="18" charset="0"/>
              </a:rPr>
              <a:t>Distrubuited</a:t>
            </a:r>
            <a:r>
              <a:rPr lang="it-IT" dirty="0">
                <a:solidFill>
                  <a:schemeClr val="bg2"/>
                </a:solidFill>
                <a:latin typeface="Georgia" panose="02040502050405020303" pitchFamily="18" charset="0"/>
              </a:rPr>
              <a:t> </a:t>
            </a:r>
            <a:r>
              <a:rPr lang="it-IT" dirty="0" err="1">
                <a:solidFill>
                  <a:schemeClr val="bg2"/>
                </a:solidFill>
                <a:latin typeface="Georgia" panose="02040502050405020303" pitchFamily="18" charset="0"/>
              </a:rPr>
              <a:t>string</a:t>
            </a:r>
            <a:r>
              <a:rPr lang="it-IT" dirty="0">
                <a:solidFill>
                  <a:schemeClr val="bg2"/>
                </a:solidFill>
                <a:latin typeface="Georgia" panose="02040502050405020303" pitchFamily="18" charset="0"/>
              </a:rPr>
              <a:t> </a:t>
            </a:r>
            <a:r>
              <a:rPr lang="it-IT" dirty="0" err="1">
                <a:solidFill>
                  <a:schemeClr val="bg2"/>
                </a:solidFill>
                <a:latin typeface="Georgia" panose="02040502050405020303" pitchFamily="18" charset="0"/>
              </a:rPr>
              <a:t>stability</a:t>
            </a:r>
            <a:r>
              <a:rPr lang="it-IT" dirty="0">
                <a:solidFill>
                  <a:schemeClr val="bg2"/>
                </a:solidFill>
                <a:latin typeface="Georgia" panose="02040502050405020303" pitchFamily="18" charset="0"/>
              </a:rPr>
              <a:t> and performance control</a:t>
            </a:r>
            <a:endParaRPr lang="en-GB" dirty="0">
              <a:solidFill>
                <a:schemeClr val="bg2"/>
              </a:solidFill>
              <a:latin typeface="Georgia" panose="02040502050405020303" pitchFamily="18" charset="0"/>
            </a:endParaRP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330462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A66E73B-5891-3560-B40F-BDED51FC0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latin typeface="Georgia" panose="02040502050405020303" pitchFamily="18" charset="0"/>
              </a:rPr>
              <a:t>Network Control: Project 22</a:t>
            </a:r>
            <a:endParaRPr lang="it-IT" dirty="0"/>
          </a:p>
        </p:txBody>
      </p:sp>
      <p:pic>
        <p:nvPicPr>
          <p:cNvPr id="9" name="Immagine 8" descr="Immagine che contiene testo, linea, diagramma, Diagramma&#10;&#10;Il contenuto generato dall'IA potrebbe non essere corretto.">
            <a:extLst>
              <a:ext uri="{FF2B5EF4-FFF2-40B4-BE49-F238E27FC236}">
                <a16:creationId xmlns:a16="http://schemas.microsoft.com/office/drawing/2014/main" id="{B6F5F2E3-B4EC-410B-EC4C-2551B19F91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89155"/>
            <a:ext cx="4653373" cy="3224123"/>
          </a:xfrm>
          <a:prstGeom prst="rect">
            <a:avLst/>
          </a:prstGeom>
        </p:spPr>
      </p:pic>
      <p:pic>
        <p:nvPicPr>
          <p:cNvPr id="11" name="Immagine 10" descr="Immagine che contiene testo, diagramma, linea, Diagramma&#10;&#10;Il contenuto generato dall'IA potrebbe non essere corretto.">
            <a:extLst>
              <a:ext uri="{FF2B5EF4-FFF2-40B4-BE49-F238E27FC236}">
                <a16:creationId xmlns:a16="http://schemas.microsoft.com/office/drawing/2014/main" id="{D5295FF8-6191-4C87-951C-4EC684774C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9643" y="1289154"/>
            <a:ext cx="4298831" cy="3224123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C37A7DC0-8BDC-0A4E-F15A-5EC1C755AB90}"/>
              </a:ext>
            </a:extLst>
          </p:cNvPr>
          <p:cNvSpPr txBox="1"/>
          <p:nvPr/>
        </p:nvSpPr>
        <p:spPr>
          <a:xfrm>
            <a:off x="193948" y="645952"/>
            <a:ext cx="66223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>
                <a:solidFill>
                  <a:schemeClr val="bg2"/>
                </a:solidFill>
                <a:latin typeface="Georgia" panose="02040502050405020303" pitchFamily="18" charset="0"/>
              </a:rPr>
              <a:t>Continuous</a:t>
            </a:r>
            <a:r>
              <a:rPr lang="it-IT" dirty="0">
                <a:solidFill>
                  <a:schemeClr val="bg2"/>
                </a:solidFill>
                <a:latin typeface="Georgia" panose="02040502050405020303" pitchFamily="18" charset="0"/>
              </a:rPr>
              <a:t> time – </a:t>
            </a:r>
            <a:r>
              <a:rPr lang="it-IT" dirty="0" err="1">
                <a:solidFill>
                  <a:schemeClr val="bg2"/>
                </a:solidFill>
                <a:latin typeface="Georgia" panose="02040502050405020303" pitchFamily="18" charset="0"/>
              </a:rPr>
              <a:t>Distrubuited</a:t>
            </a:r>
            <a:r>
              <a:rPr lang="it-IT" dirty="0">
                <a:solidFill>
                  <a:schemeClr val="bg2"/>
                </a:solidFill>
                <a:latin typeface="Georgia" panose="02040502050405020303" pitchFamily="18" charset="0"/>
              </a:rPr>
              <a:t> </a:t>
            </a:r>
            <a:r>
              <a:rPr lang="it-IT" dirty="0" err="1">
                <a:solidFill>
                  <a:schemeClr val="bg2"/>
                </a:solidFill>
                <a:latin typeface="Georgia" panose="02040502050405020303" pitchFamily="18" charset="0"/>
              </a:rPr>
              <a:t>string</a:t>
            </a:r>
            <a:r>
              <a:rPr lang="it-IT" dirty="0">
                <a:solidFill>
                  <a:schemeClr val="bg2"/>
                </a:solidFill>
                <a:latin typeface="Georgia" panose="02040502050405020303" pitchFamily="18" charset="0"/>
              </a:rPr>
              <a:t> </a:t>
            </a:r>
            <a:r>
              <a:rPr lang="it-IT" dirty="0" err="1">
                <a:solidFill>
                  <a:schemeClr val="bg2"/>
                </a:solidFill>
                <a:latin typeface="Georgia" panose="02040502050405020303" pitchFamily="18" charset="0"/>
              </a:rPr>
              <a:t>sector</a:t>
            </a:r>
            <a:r>
              <a:rPr lang="it-IT" dirty="0">
                <a:solidFill>
                  <a:schemeClr val="bg2"/>
                </a:solidFill>
                <a:latin typeface="Georgia" panose="02040502050405020303" pitchFamily="18" charset="0"/>
              </a:rPr>
              <a:t> and </a:t>
            </a:r>
            <a:r>
              <a:rPr lang="it-IT" dirty="0" err="1">
                <a:solidFill>
                  <a:schemeClr val="bg2"/>
                </a:solidFill>
                <a:latin typeface="Georgia" panose="02040502050405020303" pitchFamily="18" charset="0"/>
              </a:rPr>
              <a:t>effort</a:t>
            </a:r>
            <a:r>
              <a:rPr lang="it-IT" dirty="0">
                <a:solidFill>
                  <a:schemeClr val="bg2"/>
                </a:solidFill>
                <a:latin typeface="Georgia" panose="02040502050405020303" pitchFamily="18" charset="0"/>
              </a:rPr>
              <a:t> control</a:t>
            </a:r>
            <a:endParaRPr lang="en-GB" dirty="0">
              <a:solidFill>
                <a:schemeClr val="bg2"/>
              </a:solidFill>
              <a:latin typeface="Georgia" panose="02040502050405020303" pitchFamily="18" charset="0"/>
            </a:endParaRP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6378900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1D3DA98-FF85-E696-2D05-946EE97BA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latin typeface="Georgia" panose="02040502050405020303" pitchFamily="18" charset="0"/>
              </a:rPr>
              <a:t>Network Control: Project 22</a:t>
            </a:r>
            <a:endParaRPr lang="it-IT" dirty="0"/>
          </a:p>
        </p:txBody>
      </p:sp>
      <p:pic>
        <p:nvPicPr>
          <p:cNvPr id="5" name="Immagine 4" descr="Immagine che contiene testo, linea, diagramma, schermata&#10;&#10;Il contenuto generato dall'IA potrebbe non essere corretto.">
            <a:extLst>
              <a:ext uri="{FF2B5EF4-FFF2-40B4-BE49-F238E27FC236}">
                <a16:creationId xmlns:a16="http://schemas.microsoft.com/office/drawing/2014/main" id="{5A930282-0DA8-5A70-2AB0-01E7DCB612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904" y="1373305"/>
            <a:ext cx="4113925" cy="3085444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0BE473C9-F54C-6201-D53E-8AC6345FDCED}"/>
              </a:ext>
            </a:extLst>
          </p:cNvPr>
          <p:cNvSpPr txBox="1"/>
          <p:nvPr/>
        </p:nvSpPr>
        <p:spPr>
          <a:xfrm>
            <a:off x="193948" y="645952"/>
            <a:ext cx="52613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>
                <a:solidFill>
                  <a:schemeClr val="bg2"/>
                </a:solidFill>
                <a:latin typeface="Georgia" panose="02040502050405020303" pitchFamily="18" charset="0"/>
              </a:rPr>
              <a:t>Continuous</a:t>
            </a:r>
            <a:r>
              <a:rPr lang="it-IT" dirty="0">
                <a:solidFill>
                  <a:schemeClr val="bg2"/>
                </a:solidFill>
                <a:latin typeface="Georgia" panose="02040502050405020303" pitchFamily="18" charset="0"/>
              </a:rPr>
              <a:t> time – </a:t>
            </a:r>
            <a:r>
              <a:rPr lang="it-IT" dirty="0" err="1">
                <a:solidFill>
                  <a:schemeClr val="bg2"/>
                </a:solidFill>
                <a:latin typeface="Georgia" panose="02040502050405020303" pitchFamily="18" charset="0"/>
              </a:rPr>
              <a:t>Distrubuited</a:t>
            </a:r>
            <a:r>
              <a:rPr lang="it-IT" dirty="0">
                <a:solidFill>
                  <a:schemeClr val="bg2"/>
                </a:solidFill>
                <a:latin typeface="Georgia" panose="02040502050405020303" pitchFamily="18" charset="0"/>
              </a:rPr>
              <a:t> </a:t>
            </a:r>
            <a:r>
              <a:rPr lang="it-IT" dirty="0" err="1">
                <a:solidFill>
                  <a:schemeClr val="bg2"/>
                </a:solidFill>
                <a:latin typeface="Georgia" panose="02040502050405020303" pitchFamily="18" charset="0"/>
              </a:rPr>
              <a:t>string</a:t>
            </a:r>
            <a:r>
              <a:rPr lang="it-IT" dirty="0">
                <a:solidFill>
                  <a:schemeClr val="bg2"/>
                </a:solidFill>
                <a:latin typeface="Georgia" panose="02040502050405020303" pitchFamily="18" charset="0"/>
              </a:rPr>
              <a:t> H2 control</a:t>
            </a:r>
            <a:endParaRPr lang="en-GB" dirty="0">
              <a:solidFill>
                <a:schemeClr val="bg2"/>
              </a:solidFill>
              <a:latin typeface="Georgia" panose="02040502050405020303" pitchFamily="18" charset="0"/>
            </a:endParaRP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619549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6F28406-A951-8920-2AFB-801AA8DBE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latin typeface="Georgia" panose="02040502050405020303" pitchFamily="18" charset="0"/>
              </a:rPr>
              <a:t>Network Control: Project 22</a:t>
            </a:r>
            <a:endParaRPr lang="it-IT" dirty="0"/>
          </a:p>
        </p:txBody>
      </p:sp>
      <p:pic>
        <p:nvPicPr>
          <p:cNvPr id="5" name="Immagine 4" descr="Immagine che contiene testo, linea, Diagramma, diagramma&#10;&#10;Il contenuto generato dall'IA potrebbe non essere corretto.">
            <a:extLst>
              <a:ext uri="{FF2B5EF4-FFF2-40B4-BE49-F238E27FC236}">
                <a16:creationId xmlns:a16="http://schemas.microsoft.com/office/drawing/2014/main" id="{E9E1AF13-9B37-7B37-7333-0D9C19DB6A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80" y="1424183"/>
            <a:ext cx="4409611" cy="3307208"/>
          </a:xfrm>
          <a:prstGeom prst="rect">
            <a:avLst/>
          </a:prstGeom>
        </p:spPr>
      </p:pic>
      <p:pic>
        <p:nvPicPr>
          <p:cNvPr id="7" name="Immagine 6" descr="Immagine che contiene testo, linea, Diagramma, diagramma&#10;&#10;Il contenuto generato dall'IA potrebbe non essere corretto.">
            <a:extLst>
              <a:ext uri="{FF2B5EF4-FFF2-40B4-BE49-F238E27FC236}">
                <a16:creationId xmlns:a16="http://schemas.microsoft.com/office/drawing/2014/main" id="{120BC302-31BA-B04C-338A-750BF9267E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424183"/>
            <a:ext cx="4409611" cy="3307208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03956D99-1F53-B015-058D-4A4630AB4FD2}"/>
              </a:ext>
            </a:extLst>
          </p:cNvPr>
          <p:cNvSpPr txBox="1"/>
          <p:nvPr/>
        </p:nvSpPr>
        <p:spPr>
          <a:xfrm>
            <a:off x="193948" y="645952"/>
            <a:ext cx="76386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>
                <a:solidFill>
                  <a:schemeClr val="bg2"/>
                </a:solidFill>
                <a:latin typeface="Georgia" panose="02040502050405020303" pitchFamily="18" charset="0"/>
              </a:rPr>
              <a:t>Continuous</a:t>
            </a:r>
            <a:r>
              <a:rPr lang="it-IT" dirty="0">
                <a:solidFill>
                  <a:schemeClr val="bg2"/>
                </a:solidFill>
                <a:latin typeface="Georgia" panose="02040502050405020303" pitchFamily="18" charset="0"/>
              </a:rPr>
              <a:t> time – Position of mass 1 with </a:t>
            </a:r>
            <a:r>
              <a:rPr lang="it-IT" dirty="0" err="1">
                <a:solidFill>
                  <a:schemeClr val="bg2"/>
                </a:solidFill>
                <a:latin typeface="Georgia" panose="02040502050405020303" pitchFamily="18" charset="0"/>
              </a:rPr>
              <a:t>distribuited</a:t>
            </a:r>
            <a:r>
              <a:rPr lang="it-IT" dirty="0">
                <a:solidFill>
                  <a:schemeClr val="bg2"/>
                </a:solidFill>
                <a:latin typeface="Georgia" panose="02040502050405020303" pitchFamily="18" charset="0"/>
              </a:rPr>
              <a:t> </a:t>
            </a:r>
            <a:r>
              <a:rPr lang="it-IT" dirty="0" err="1">
                <a:solidFill>
                  <a:schemeClr val="bg2"/>
                </a:solidFill>
                <a:latin typeface="Georgia" panose="02040502050405020303" pitchFamily="18" charset="0"/>
              </a:rPr>
              <a:t>string</a:t>
            </a:r>
            <a:r>
              <a:rPr lang="it-IT" dirty="0">
                <a:solidFill>
                  <a:schemeClr val="bg2"/>
                </a:solidFill>
                <a:latin typeface="Georgia" panose="02040502050405020303" pitchFamily="18" charset="0"/>
              </a:rPr>
              <a:t> </a:t>
            </a:r>
            <a:r>
              <a:rPr lang="it-IT" dirty="0" err="1">
                <a:solidFill>
                  <a:schemeClr val="bg2"/>
                </a:solidFill>
                <a:latin typeface="Georgia" panose="02040502050405020303" pitchFamily="18" charset="0"/>
              </a:rPr>
              <a:t>structure</a:t>
            </a:r>
            <a:r>
              <a:rPr lang="it-IT" dirty="0">
                <a:solidFill>
                  <a:schemeClr val="bg2"/>
                </a:solidFill>
                <a:latin typeface="Georgia" panose="02040502050405020303" pitchFamily="18" charset="0"/>
              </a:rPr>
              <a:t> </a:t>
            </a:r>
            <a:endParaRPr lang="en-GB" dirty="0">
              <a:solidFill>
                <a:schemeClr val="bg2"/>
              </a:solidFill>
              <a:latin typeface="Georgia" panose="02040502050405020303" pitchFamily="18" charset="0"/>
            </a:endParaRP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2088634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72D6DF6-2F55-A37E-AF7E-E6E0A7F2EB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latin typeface="Georgia" panose="02040502050405020303" pitchFamily="18" charset="0"/>
              </a:rPr>
              <a:t>Network Control: Project 22</a:t>
            </a:r>
            <a:endParaRPr lang="it-IT" dirty="0"/>
          </a:p>
        </p:txBody>
      </p:sp>
      <p:pic>
        <p:nvPicPr>
          <p:cNvPr id="5" name="Immagine 4" descr="Immagine che contiene testo, linea, Diagramma, diagramma&#10;&#10;Il contenuto generato dall'IA potrebbe non essere corretto.">
            <a:extLst>
              <a:ext uri="{FF2B5EF4-FFF2-40B4-BE49-F238E27FC236}">
                <a16:creationId xmlns:a16="http://schemas.microsoft.com/office/drawing/2014/main" id="{E7467EBE-A7F5-CB53-CAC5-CD5953992F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92" y="1447803"/>
            <a:ext cx="4568268" cy="3426201"/>
          </a:xfrm>
          <a:prstGeom prst="rect">
            <a:avLst/>
          </a:prstGeom>
        </p:spPr>
      </p:pic>
      <p:pic>
        <p:nvPicPr>
          <p:cNvPr id="7" name="Immagine 6" descr="Immagine che contiene testo, linea, Diagramma, diagramma&#10;&#10;Il contenuto generato dall'IA potrebbe non essere corretto.">
            <a:extLst>
              <a:ext uri="{FF2B5EF4-FFF2-40B4-BE49-F238E27FC236}">
                <a16:creationId xmlns:a16="http://schemas.microsoft.com/office/drawing/2014/main" id="{499059FE-E739-F7E6-879C-A8C5D0C586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1940" y="1447802"/>
            <a:ext cx="4568268" cy="3426201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1AAAE446-4EE3-FB31-87C8-4E33C989B3A0}"/>
              </a:ext>
            </a:extLst>
          </p:cNvPr>
          <p:cNvSpPr txBox="1"/>
          <p:nvPr/>
        </p:nvSpPr>
        <p:spPr>
          <a:xfrm>
            <a:off x="288813" y="618839"/>
            <a:ext cx="57983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chemeClr val="bg2"/>
                </a:solidFill>
                <a:latin typeface="Georgia" panose="02040502050405020303" pitchFamily="18" charset="0"/>
              </a:rPr>
              <a:t>Continuous</a:t>
            </a:r>
            <a:r>
              <a:rPr lang="it-IT" dirty="0">
                <a:solidFill>
                  <a:schemeClr val="bg2"/>
                </a:solidFill>
                <a:latin typeface="Georgia" panose="02040502050405020303" pitchFamily="18" charset="0"/>
              </a:rPr>
              <a:t> time – </a:t>
            </a:r>
            <a:r>
              <a:rPr lang="it-IT" dirty="0" err="1">
                <a:solidFill>
                  <a:schemeClr val="bg2"/>
                </a:solidFill>
                <a:latin typeface="Georgia" panose="02040502050405020303" pitchFamily="18" charset="0"/>
              </a:rPr>
              <a:t>Distribuited</a:t>
            </a:r>
            <a:r>
              <a:rPr lang="it-IT" dirty="0">
                <a:solidFill>
                  <a:schemeClr val="bg2"/>
                </a:solidFill>
                <a:latin typeface="Georgia" panose="02040502050405020303" pitchFamily="18" charset="0"/>
              </a:rPr>
              <a:t> </a:t>
            </a:r>
            <a:r>
              <a:rPr lang="it-IT" dirty="0" err="1">
                <a:solidFill>
                  <a:schemeClr val="bg2"/>
                </a:solidFill>
                <a:latin typeface="Georgia" panose="02040502050405020303" pitchFamily="18" charset="0"/>
              </a:rPr>
              <a:t>string</a:t>
            </a:r>
            <a:r>
              <a:rPr lang="it-IT" dirty="0">
                <a:solidFill>
                  <a:schemeClr val="bg2"/>
                </a:solidFill>
                <a:latin typeface="Georgia" panose="02040502050405020303" pitchFamily="18" charset="0"/>
              </a:rPr>
              <a:t> control </a:t>
            </a:r>
            <a:r>
              <a:rPr lang="it-IT" dirty="0" err="1">
                <a:solidFill>
                  <a:schemeClr val="bg2"/>
                </a:solidFill>
                <a:latin typeface="Georgia" panose="02040502050405020303" pitchFamily="18" charset="0"/>
              </a:rPr>
              <a:t>variables</a:t>
            </a:r>
            <a:endParaRPr lang="en-GB" dirty="0">
              <a:solidFill>
                <a:schemeClr val="bg2"/>
              </a:solidFill>
              <a:latin typeface="Georgia" panose="02040502050405020303" pitchFamily="18" charset="0"/>
            </a:endParaRP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2213161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olo 1">
            <a:extLst>
              <a:ext uri="{FF2B5EF4-FFF2-40B4-BE49-F238E27FC236}">
                <a16:creationId xmlns:a16="http://schemas.microsoft.com/office/drawing/2014/main" id="{C8D23618-BFFC-2518-7B68-E80926DCAF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521" y="139166"/>
            <a:ext cx="8581043" cy="840400"/>
          </a:xfrm>
        </p:spPr>
        <p:txBody>
          <a:bodyPr/>
          <a:lstStyle/>
          <a:p>
            <a:r>
              <a:rPr lang="it-IT" dirty="0">
                <a:latin typeface="Georgia" panose="02040502050405020303" pitchFamily="18" charset="0"/>
              </a:rPr>
              <a:t>Network Control: Project 22</a:t>
            </a:r>
            <a:endParaRPr lang="it-IT" dirty="0"/>
          </a:p>
        </p:txBody>
      </p:sp>
      <p:pic>
        <p:nvPicPr>
          <p:cNvPr id="19" name="Segnaposto contenuto 5" descr="Immagine che contiene diagramma, linea, cerchio, Diagramma&#10;&#10;Il contenuto generato dall'IA potrebbe non essere corretto.">
            <a:extLst>
              <a:ext uri="{FF2B5EF4-FFF2-40B4-BE49-F238E27FC236}">
                <a16:creationId xmlns:a16="http://schemas.microsoft.com/office/drawing/2014/main" id="{7A2EA094-D848-A81D-4207-3CDFFF322D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40548" y="1520460"/>
            <a:ext cx="4630003" cy="3472502"/>
          </a:xfrm>
        </p:spPr>
      </p:pic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DE1538C0-120E-A8C8-E77D-5528885F9FB2}"/>
              </a:ext>
            </a:extLst>
          </p:cNvPr>
          <p:cNvSpPr txBox="1"/>
          <p:nvPr/>
        </p:nvSpPr>
        <p:spPr>
          <a:xfrm>
            <a:off x="288520" y="599768"/>
            <a:ext cx="78985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2"/>
                </a:solidFill>
                <a:latin typeface="Georgia" panose="02040502050405020303" pitchFamily="18" charset="0"/>
              </a:rPr>
              <a:t>Discrete Time - </a:t>
            </a:r>
            <a:r>
              <a:rPr lang="it-IT" dirty="0" err="1">
                <a:solidFill>
                  <a:schemeClr val="bg2"/>
                </a:solidFill>
                <a:latin typeface="Georgia" panose="02040502050405020303" pitchFamily="18" charset="0"/>
              </a:rPr>
              <a:t>Cetralized</a:t>
            </a:r>
            <a:r>
              <a:rPr lang="it-IT" dirty="0">
                <a:solidFill>
                  <a:schemeClr val="bg2"/>
                </a:solidFill>
                <a:latin typeface="Georgia" panose="02040502050405020303" pitchFamily="18" charset="0"/>
              </a:rPr>
              <a:t> </a:t>
            </a:r>
            <a:r>
              <a:rPr lang="it-IT" dirty="0" err="1">
                <a:solidFill>
                  <a:schemeClr val="bg2"/>
                </a:solidFill>
                <a:latin typeface="Georgia" panose="02040502050405020303" pitchFamily="18" charset="0"/>
              </a:rPr>
              <a:t>stability</a:t>
            </a:r>
            <a:r>
              <a:rPr lang="it-IT" dirty="0">
                <a:solidFill>
                  <a:schemeClr val="bg2"/>
                </a:solidFill>
                <a:latin typeface="Georgia" panose="02040502050405020303" pitchFamily="18" charset="0"/>
              </a:rPr>
              <a:t> and performance control</a:t>
            </a:r>
            <a:endParaRPr lang="en-GB" dirty="0">
              <a:solidFill>
                <a:schemeClr val="bg2"/>
              </a:solidFill>
              <a:latin typeface="Georgia" panose="02040502050405020303" pitchFamily="18" charset="0"/>
            </a:endParaRPr>
          </a:p>
        </p:txBody>
      </p:sp>
      <p:pic>
        <p:nvPicPr>
          <p:cNvPr id="21" name="Immagine 20" descr="Immagine che contiene testo, diagramma, Diagramma, linea&#10;&#10;Il contenuto generato dall'IA potrebbe non essere corretto.">
            <a:extLst>
              <a:ext uri="{FF2B5EF4-FFF2-40B4-BE49-F238E27FC236}">
                <a16:creationId xmlns:a16="http://schemas.microsoft.com/office/drawing/2014/main" id="{61C753EB-90F8-7C16-F0AE-F562DB7321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49" y="1587862"/>
            <a:ext cx="4450264" cy="3337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0950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9F4FA798-6505-D016-94DA-C97EE418F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521" y="139166"/>
            <a:ext cx="8581043" cy="840400"/>
          </a:xfrm>
        </p:spPr>
        <p:txBody>
          <a:bodyPr/>
          <a:lstStyle/>
          <a:p>
            <a:r>
              <a:rPr lang="it-IT" dirty="0">
                <a:latin typeface="Georgia" panose="02040502050405020303" pitchFamily="18" charset="0"/>
              </a:rPr>
              <a:t>Network Control: Project 22</a:t>
            </a:r>
            <a:endParaRPr lang="it-IT" dirty="0"/>
          </a:p>
        </p:txBody>
      </p:sp>
      <p:pic>
        <p:nvPicPr>
          <p:cNvPr id="5" name="Segnaposto contenuto 5" descr="Immagine che contiene testo, diagramma, linea, cerchio&#10;&#10;Il contenuto generato dall'IA potrebbe non essere corretto.">
            <a:extLst>
              <a:ext uri="{FF2B5EF4-FFF2-40B4-BE49-F238E27FC236}">
                <a16:creationId xmlns:a16="http://schemas.microsoft.com/office/drawing/2014/main" id="{99516F51-169D-519D-4462-3BE79022F7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581424"/>
            <a:ext cx="4926868" cy="3695151"/>
          </a:xfr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F1559C5C-77BB-40F2-3DFE-88D3DBD4ED09}"/>
              </a:ext>
            </a:extLst>
          </p:cNvPr>
          <p:cNvSpPr txBox="1"/>
          <p:nvPr/>
        </p:nvSpPr>
        <p:spPr>
          <a:xfrm>
            <a:off x="288521" y="599768"/>
            <a:ext cx="6218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2"/>
                </a:solidFill>
                <a:latin typeface="Georgia" panose="02040502050405020303" pitchFamily="18" charset="0"/>
              </a:rPr>
              <a:t>Discrete time – </a:t>
            </a:r>
            <a:r>
              <a:rPr lang="it-IT" dirty="0" err="1">
                <a:solidFill>
                  <a:schemeClr val="bg2"/>
                </a:solidFill>
                <a:latin typeface="Georgia" panose="02040502050405020303" pitchFamily="18" charset="0"/>
              </a:rPr>
              <a:t>Centralized</a:t>
            </a:r>
            <a:r>
              <a:rPr lang="it-IT" dirty="0">
                <a:solidFill>
                  <a:schemeClr val="bg2"/>
                </a:solidFill>
                <a:latin typeface="Georgia" panose="02040502050405020303" pitchFamily="18" charset="0"/>
              </a:rPr>
              <a:t> </a:t>
            </a:r>
            <a:r>
              <a:rPr lang="it-IT" dirty="0" err="1">
                <a:solidFill>
                  <a:schemeClr val="bg2"/>
                </a:solidFill>
                <a:latin typeface="Georgia" panose="02040502050405020303" pitchFamily="18" charset="0"/>
              </a:rPr>
              <a:t>circle</a:t>
            </a:r>
            <a:r>
              <a:rPr lang="it-IT" dirty="0">
                <a:solidFill>
                  <a:schemeClr val="bg2"/>
                </a:solidFill>
                <a:latin typeface="Georgia" panose="02040502050405020303" pitchFamily="18" charset="0"/>
              </a:rPr>
              <a:t> and </a:t>
            </a:r>
            <a:r>
              <a:rPr lang="it-IT" dirty="0" err="1">
                <a:solidFill>
                  <a:schemeClr val="bg2"/>
                </a:solidFill>
                <a:latin typeface="Georgia" panose="02040502050405020303" pitchFamily="18" charset="0"/>
              </a:rPr>
              <a:t>effort</a:t>
            </a:r>
            <a:r>
              <a:rPr lang="it-IT" dirty="0">
                <a:solidFill>
                  <a:schemeClr val="bg2"/>
                </a:solidFill>
                <a:latin typeface="Georgia" panose="02040502050405020303" pitchFamily="18" charset="0"/>
              </a:rPr>
              <a:t> control</a:t>
            </a:r>
            <a:endParaRPr lang="en-GB" dirty="0">
              <a:solidFill>
                <a:schemeClr val="bg2"/>
              </a:solidFill>
              <a:latin typeface="Georgia" panose="02040502050405020303" pitchFamily="18" charset="0"/>
            </a:endParaRPr>
          </a:p>
        </p:txBody>
      </p:sp>
      <p:pic>
        <p:nvPicPr>
          <p:cNvPr id="7" name="Immagine 6" descr="Immagine che contiene diagramma, linea, Diagramma, testo&#10;&#10;Il contenuto generato dall'IA potrebbe non essere corretto.">
            <a:extLst>
              <a:ext uri="{FF2B5EF4-FFF2-40B4-BE49-F238E27FC236}">
                <a16:creationId xmlns:a16="http://schemas.microsoft.com/office/drawing/2014/main" id="{CF62F4EF-480D-29BB-8B52-3ABA05F04BF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165" r="5225"/>
          <a:stretch/>
        </p:blipFill>
        <p:spPr>
          <a:xfrm>
            <a:off x="4347507" y="1581424"/>
            <a:ext cx="4464233" cy="3695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2942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771A5E-EFB3-CBC5-06E3-E6329C3367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BEB1759-D886-BBAE-AC4E-2602E9C4F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latin typeface="Georgia" panose="02040502050405020303" pitchFamily="18" charset="0"/>
              </a:rPr>
              <a:t>Network Control: Project 22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9628B8B1-793B-9390-E055-E0A6774F5C66}"/>
              </a:ext>
            </a:extLst>
          </p:cNvPr>
          <p:cNvSpPr txBox="1"/>
          <p:nvPr/>
        </p:nvSpPr>
        <p:spPr>
          <a:xfrm>
            <a:off x="288520" y="599768"/>
            <a:ext cx="4006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chemeClr val="bg2"/>
                </a:solidFill>
                <a:latin typeface="Georgia" panose="02040502050405020303" pitchFamily="18" charset="0"/>
              </a:rPr>
              <a:t>Eigenvalues</a:t>
            </a:r>
            <a:r>
              <a:rPr lang="it-IT" dirty="0">
                <a:solidFill>
                  <a:schemeClr val="bg2"/>
                </a:solidFill>
                <a:latin typeface="Georgia" panose="02040502050405020303" pitchFamily="18" charset="0"/>
              </a:rPr>
              <a:t> and </a:t>
            </a:r>
            <a:r>
              <a:rPr lang="it-IT" dirty="0" err="1">
                <a:solidFill>
                  <a:schemeClr val="bg2"/>
                </a:solidFill>
                <a:latin typeface="Georgia" panose="02040502050405020303" pitchFamily="18" charset="0"/>
              </a:rPr>
              <a:t>Spectral</a:t>
            </a:r>
            <a:r>
              <a:rPr lang="it-IT" dirty="0">
                <a:solidFill>
                  <a:schemeClr val="bg2"/>
                </a:solidFill>
                <a:latin typeface="Georgia" panose="02040502050405020303" pitchFamily="18" charset="0"/>
              </a:rPr>
              <a:t> </a:t>
            </a:r>
            <a:r>
              <a:rPr lang="it-IT" dirty="0" err="1">
                <a:solidFill>
                  <a:schemeClr val="bg2"/>
                </a:solidFill>
                <a:latin typeface="Georgia" panose="02040502050405020303" pitchFamily="18" charset="0"/>
              </a:rPr>
              <a:t>abscissa</a:t>
            </a:r>
            <a:endParaRPr lang="en-GB" dirty="0">
              <a:solidFill>
                <a:schemeClr val="bg2"/>
              </a:solidFill>
              <a:latin typeface="Georgia" panose="02040502050405020303" pitchFamily="18" charset="0"/>
            </a:endParaRPr>
          </a:p>
        </p:txBody>
      </p:sp>
      <p:sp>
        <p:nvSpPr>
          <p:cNvPr id="8" name="Segnaposto contenuto 7">
            <a:extLst>
              <a:ext uri="{FF2B5EF4-FFF2-40B4-BE49-F238E27FC236}">
                <a16:creationId xmlns:a16="http://schemas.microsoft.com/office/drawing/2014/main" id="{EA4813D5-9C44-6D4C-FD33-20C9E247D1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0044" y="1532710"/>
            <a:ext cx="1235783" cy="4769386"/>
          </a:xfrm>
        </p:spPr>
        <p:txBody>
          <a:bodyPr>
            <a:normAutofit fontScale="25000" lnSpcReduction="20000"/>
          </a:bodyPr>
          <a:lstStyle/>
          <a:p>
            <a:endParaRPr lang="nn-NO" dirty="0"/>
          </a:p>
          <a:p>
            <a:r>
              <a:rPr lang="nn-NO" sz="3100" dirty="0"/>
              <a:t>-0.2596 + 1.0588i</a:t>
            </a:r>
          </a:p>
          <a:p>
            <a:r>
              <a:rPr lang="nn-NO" sz="3100" dirty="0"/>
              <a:t>-0.2596 - 1.0588i</a:t>
            </a:r>
          </a:p>
          <a:p>
            <a:r>
              <a:rPr lang="nn-NO" sz="3100" dirty="0"/>
              <a:t>-0.2596 + 1.0588i</a:t>
            </a:r>
          </a:p>
          <a:p>
            <a:r>
              <a:rPr lang="nn-NO" sz="3100" dirty="0"/>
              <a:t>-0.2596 - 1.0588i</a:t>
            </a:r>
          </a:p>
          <a:p>
            <a:r>
              <a:rPr lang="nn-NO" sz="3100" dirty="0"/>
              <a:t>-0.1449 + 0.7041i</a:t>
            </a:r>
          </a:p>
          <a:p>
            <a:r>
              <a:rPr lang="nn-NO" sz="3100" dirty="0"/>
              <a:t>-0.1449 - 0.7041i</a:t>
            </a:r>
          </a:p>
          <a:p>
            <a:r>
              <a:rPr lang="nn-NO" sz="3100" dirty="0"/>
              <a:t>-0.2898 + 0.9033i</a:t>
            </a:r>
          </a:p>
          <a:p>
            <a:r>
              <a:rPr lang="nn-NO" sz="3100" dirty="0"/>
              <a:t>-0.2898 - 0.9033i</a:t>
            </a:r>
          </a:p>
          <a:p>
            <a:r>
              <a:rPr lang="nn-NO" sz="3100" dirty="0"/>
              <a:t>-0.2898 + 0.9033i</a:t>
            </a:r>
          </a:p>
          <a:p>
            <a:r>
              <a:rPr lang="nn-NO" sz="3100" dirty="0"/>
              <a:t>-0.2898 - 0.9033i</a:t>
            </a:r>
          </a:p>
          <a:p>
            <a:r>
              <a:rPr lang="nn-NO" sz="3100" dirty="0"/>
              <a:t>-0.1449 + 0.7041i</a:t>
            </a:r>
          </a:p>
          <a:p>
            <a:r>
              <a:rPr lang="nn-NO" sz="3100" dirty="0"/>
              <a:t>-0.1449 - 0.7041i</a:t>
            </a:r>
          </a:p>
          <a:p>
            <a:r>
              <a:rPr lang="nn-NO" sz="3100" dirty="0"/>
              <a:t>-0.1582 + 0.5280i</a:t>
            </a:r>
          </a:p>
          <a:p>
            <a:r>
              <a:rPr lang="nn-NO" sz="3100" dirty="0"/>
              <a:t>-0.1582 - 0.5280i</a:t>
            </a:r>
          </a:p>
          <a:p>
            <a:r>
              <a:rPr lang="nn-NO" sz="3100" dirty="0"/>
              <a:t>-0.1582 + 0.5280i</a:t>
            </a:r>
          </a:p>
          <a:p>
            <a:r>
              <a:rPr lang="nn-NO" sz="3100" dirty="0"/>
              <a:t>-0.1582 - 0.5280i</a:t>
            </a:r>
          </a:p>
          <a:p>
            <a:r>
              <a:rPr lang="nn-NO" sz="3100" dirty="0"/>
              <a:t>-0.1346 + 0.5072i</a:t>
            </a:r>
          </a:p>
          <a:p>
            <a:r>
              <a:rPr lang="nn-NO" sz="3100" dirty="0"/>
              <a:t>-0.1346 - 0.5072i</a:t>
            </a:r>
          </a:p>
          <a:p>
            <a:r>
              <a:rPr lang="nn-NO" sz="3100" dirty="0"/>
              <a:t>-0.1346 + 0.5072i</a:t>
            </a:r>
          </a:p>
          <a:p>
            <a:r>
              <a:rPr lang="nn-NO" sz="3100" dirty="0"/>
              <a:t>-0.1346 - 0.5072i</a:t>
            </a:r>
          </a:p>
          <a:p>
            <a:r>
              <a:rPr lang="nn-NO" sz="3100" dirty="0"/>
              <a:t>-0.1351 + 0.4072i</a:t>
            </a:r>
          </a:p>
          <a:p>
            <a:r>
              <a:rPr lang="nn-NO" sz="3100" dirty="0"/>
              <a:t>-0.1351 - 0.4072i</a:t>
            </a:r>
          </a:p>
          <a:p>
            <a:r>
              <a:rPr lang="nn-NO" sz="3100" dirty="0"/>
              <a:t>-0.1351 + 0.4072i</a:t>
            </a:r>
          </a:p>
          <a:p>
            <a:r>
              <a:rPr lang="nn-NO" sz="3100" dirty="0"/>
              <a:t>-0.1351 - 0.4072i</a:t>
            </a:r>
          </a:p>
          <a:p>
            <a:r>
              <a:rPr lang="nn-NO" sz="3100" dirty="0"/>
              <a:t>-0.0349 + 0.2993i</a:t>
            </a:r>
          </a:p>
          <a:p>
            <a:r>
              <a:rPr lang="nn-NO" sz="3100" dirty="0"/>
              <a:t>-0.0349 - 0.2993i</a:t>
            </a:r>
          </a:p>
          <a:p>
            <a:r>
              <a:rPr lang="nn-NO" sz="3100" dirty="0"/>
              <a:t>-0.0349 + 0.2993i</a:t>
            </a:r>
          </a:p>
          <a:p>
            <a:r>
              <a:rPr lang="nn-NO" sz="3100" dirty="0"/>
              <a:t>-0.0349 - 0.2993i</a:t>
            </a:r>
          </a:p>
          <a:p>
            <a:r>
              <a:rPr lang="nn-NO" sz="3100" dirty="0"/>
              <a:t>-0.0513 + 0.2685i</a:t>
            </a:r>
          </a:p>
          <a:p>
            <a:r>
              <a:rPr lang="nn-NO" sz="3100" dirty="0"/>
              <a:t>-0.0513 - 0.2685i</a:t>
            </a:r>
          </a:p>
          <a:p>
            <a:r>
              <a:rPr lang="nn-NO" sz="3100" dirty="0"/>
              <a:t>-0.0513 + 0.2685i</a:t>
            </a:r>
          </a:p>
          <a:p>
            <a:r>
              <a:rPr lang="nn-NO" sz="3100" dirty="0"/>
              <a:t>-0.0513 - 0.2685i</a:t>
            </a:r>
          </a:p>
          <a:p>
            <a:r>
              <a:rPr lang="nn-NO" sz="3100" dirty="0"/>
              <a:t>0.0000 + 0.0000i</a:t>
            </a:r>
          </a:p>
          <a:p>
            <a:r>
              <a:rPr lang="nn-NO" sz="3100" dirty="0"/>
              <a:t>0.0000 - 0.0000i</a:t>
            </a:r>
          </a:p>
          <a:p>
            <a:r>
              <a:rPr lang="nn-NO" sz="3100" dirty="0"/>
              <a:t>0.0000 + 0.0000i</a:t>
            </a:r>
          </a:p>
          <a:p>
            <a:r>
              <a:rPr lang="nn-NO" sz="3100" dirty="0"/>
              <a:t>0.0000 + 0.0000i</a:t>
            </a:r>
          </a:p>
          <a:p>
            <a:endParaRPr lang="nn-NO" dirty="0"/>
          </a:p>
          <a:p>
            <a:endParaRPr lang="en-GB" dirty="0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B88112D8-C8FA-9C80-6EE9-D99356139D2E}"/>
              </a:ext>
            </a:extLst>
          </p:cNvPr>
          <p:cNvSpPr txBox="1"/>
          <p:nvPr/>
        </p:nvSpPr>
        <p:spPr>
          <a:xfrm>
            <a:off x="7645291" y="1607346"/>
            <a:ext cx="1101634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800" dirty="0">
                <a:latin typeface="Arial" panose="020B0604020202020204" pitchFamily="34" charset="0"/>
                <a:cs typeface="Arial" panose="020B0604020202020204" pitchFamily="34" charset="0"/>
              </a:rPr>
              <a:t>0.9689 + 0.1030i</a:t>
            </a:r>
          </a:p>
          <a:p>
            <a:r>
              <a:rPr lang="en-GB" sz="800" dirty="0">
                <a:latin typeface="Arial" panose="020B0604020202020204" pitchFamily="34" charset="0"/>
                <a:cs typeface="Arial" panose="020B0604020202020204" pitchFamily="34" charset="0"/>
              </a:rPr>
              <a:t>0.9689 - 0.1030i</a:t>
            </a:r>
          </a:p>
          <a:p>
            <a:r>
              <a:rPr lang="en-GB" sz="800" dirty="0">
                <a:latin typeface="Arial" panose="020B0604020202020204" pitchFamily="34" charset="0"/>
                <a:cs typeface="Arial" panose="020B0604020202020204" pitchFamily="34" charset="0"/>
              </a:rPr>
              <a:t>0.9689 + 0.1030i</a:t>
            </a:r>
          </a:p>
          <a:p>
            <a:r>
              <a:rPr lang="en-GB" sz="800" dirty="0">
                <a:latin typeface="Arial" panose="020B0604020202020204" pitchFamily="34" charset="0"/>
                <a:cs typeface="Arial" panose="020B0604020202020204" pitchFamily="34" charset="0"/>
              </a:rPr>
              <a:t>0.9689 - 0.1030i</a:t>
            </a:r>
          </a:p>
          <a:p>
            <a:r>
              <a:rPr lang="en-GB" sz="800" dirty="0">
                <a:latin typeface="Arial" panose="020B0604020202020204" pitchFamily="34" charset="0"/>
                <a:cs typeface="Arial" panose="020B0604020202020204" pitchFamily="34" charset="0"/>
              </a:rPr>
              <a:t>0.9832 + 0.0693i</a:t>
            </a:r>
          </a:p>
          <a:p>
            <a:r>
              <a:rPr lang="en-GB" sz="800" dirty="0">
                <a:latin typeface="Arial" panose="020B0604020202020204" pitchFamily="34" charset="0"/>
                <a:cs typeface="Arial" panose="020B0604020202020204" pitchFamily="34" charset="0"/>
              </a:rPr>
              <a:t>0.9832 - 0.0693i</a:t>
            </a:r>
          </a:p>
          <a:p>
            <a:r>
              <a:rPr lang="en-GB" sz="800" dirty="0">
                <a:latin typeface="Arial" panose="020B0604020202020204" pitchFamily="34" charset="0"/>
                <a:cs typeface="Arial" panose="020B0604020202020204" pitchFamily="34" charset="0"/>
              </a:rPr>
              <a:t>0.9675 + 0.0876i</a:t>
            </a:r>
          </a:p>
          <a:p>
            <a:r>
              <a:rPr lang="en-GB" sz="800" dirty="0">
                <a:latin typeface="Arial" panose="020B0604020202020204" pitchFamily="34" charset="0"/>
                <a:cs typeface="Arial" panose="020B0604020202020204" pitchFamily="34" charset="0"/>
              </a:rPr>
              <a:t>0.9675 - 0.0876i</a:t>
            </a:r>
          </a:p>
          <a:p>
            <a:r>
              <a:rPr lang="en-GB" sz="800" dirty="0">
                <a:latin typeface="Arial" panose="020B0604020202020204" pitchFamily="34" charset="0"/>
                <a:cs typeface="Arial" panose="020B0604020202020204" pitchFamily="34" charset="0"/>
              </a:rPr>
              <a:t>0.9675 + 0.0876i</a:t>
            </a:r>
          </a:p>
          <a:p>
            <a:r>
              <a:rPr lang="en-GB" sz="800" dirty="0">
                <a:latin typeface="Arial" panose="020B0604020202020204" pitchFamily="34" charset="0"/>
                <a:cs typeface="Arial" panose="020B0604020202020204" pitchFamily="34" charset="0"/>
              </a:rPr>
              <a:t>0.9675 - 0.0876i</a:t>
            </a:r>
          </a:p>
          <a:p>
            <a:r>
              <a:rPr lang="en-GB" sz="800" dirty="0">
                <a:latin typeface="Arial" panose="020B0604020202020204" pitchFamily="34" charset="0"/>
                <a:cs typeface="Arial" panose="020B0604020202020204" pitchFamily="34" charset="0"/>
              </a:rPr>
              <a:t>0.9832 + 0.0693i</a:t>
            </a:r>
          </a:p>
          <a:p>
            <a:r>
              <a:rPr lang="en-GB" sz="800" dirty="0">
                <a:latin typeface="Arial" panose="020B0604020202020204" pitchFamily="34" charset="0"/>
                <a:cs typeface="Arial" panose="020B0604020202020204" pitchFamily="34" charset="0"/>
              </a:rPr>
              <a:t>0.9832 - 0.0693i</a:t>
            </a:r>
          </a:p>
          <a:p>
            <a:r>
              <a:rPr lang="en-GB" sz="800" dirty="0">
                <a:latin typeface="Arial" panose="020B0604020202020204" pitchFamily="34" charset="0"/>
                <a:cs typeface="Arial" panose="020B0604020202020204" pitchFamily="34" charset="0"/>
              </a:rPr>
              <a:t>0.9829 + 0.0519i</a:t>
            </a:r>
          </a:p>
          <a:p>
            <a:r>
              <a:rPr lang="en-GB" sz="800" dirty="0">
                <a:latin typeface="Arial" panose="020B0604020202020204" pitchFamily="34" charset="0"/>
                <a:cs typeface="Arial" panose="020B0604020202020204" pitchFamily="34" charset="0"/>
              </a:rPr>
              <a:t>0.9829 - 0.0519i</a:t>
            </a:r>
          </a:p>
          <a:p>
            <a:r>
              <a:rPr lang="en-GB" sz="800" dirty="0">
                <a:latin typeface="Arial" panose="020B0604020202020204" pitchFamily="34" charset="0"/>
                <a:cs typeface="Arial" panose="020B0604020202020204" pitchFamily="34" charset="0"/>
              </a:rPr>
              <a:t>0.9829 + 0.0519i</a:t>
            </a:r>
          </a:p>
          <a:p>
            <a:r>
              <a:rPr lang="en-GB" sz="800" dirty="0">
                <a:latin typeface="Arial" panose="020B0604020202020204" pitchFamily="34" charset="0"/>
                <a:cs typeface="Arial" panose="020B0604020202020204" pitchFamily="34" charset="0"/>
              </a:rPr>
              <a:t>0.9829 - 0.0519i</a:t>
            </a:r>
          </a:p>
          <a:p>
            <a:r>
              <a:rPr lang="en-GB" sz="800" dirty="0">
                <a:latin typeface="Arial" panose="020B0604020202020204" pitchFamily="34" charset="0"/>
                <a:cs typeface="Arial" panose="020B0604020202020204" pitchFamily="34" charset="0"/>
              </a:rPr>
              <a:t>0.9854 + 0.0500i</a:t>
            </a:r>
          </a:p>
          <a:p>
            <a:r>
              <a:rPr lang="en-GB" sz="800" dirty="0">
                <a:latin typeface="Arial" panose="020B0604020202020204" pitchFamily="34" charset="0"/>
                <a:cs typeface="Arial" panose="020B0604020202020204" pitchFamily="34" charset="0"/>
              </a:rPr>
              <a:t>0.9854 - 0.0500i</a:t>
            </a:r>
          </a:p>
          <a:p>
            <a:r>
              <a:rPr lang="en-GB" sz="800" dirty="0">
                <a:latin typeface="Arial" panose="020B0604020202020204" pitchFamily="34" charset="0"/>
                <a:cs typeface="Arial" panose="020B0604020202020204" pitchFamily="34" charset="0"/>
              </a:rPr>
              <a:t>0.9854 + 0.0500i</a:t>
            </a:r>
          </a:p>
          <a:p>
            <a:r>
              <a:rPr lang="en-GB" sz="800" dirty="0">
                <a:latin typeface="Arial" panose="020B0604020202020204" pitchFamily="34" charset="0"/>
                <a:cs typeface="Arial" panose="020B0604020202020204" pitchFamily="34" charset="0"/>
              </a:rPr>
              <a:t>0.9854 - 0.0500i</a:t>
            </a:r>
          </a:p>
          <a:p>
            <a:r>
              <a:rPr lang="en-GB" sz="800" dirty="0">
                <a:latin typeface="Arial" panose="020B0604020202020204" pitchFamily="34" charset="0"/>
                <a:cs typeface="Arial" panose="020B0604020202020204" pitchFamily="34" charset="0"/>
              </a:rPr>
              <a:t>0.9858 + 0.0402i</a:t>
            </a:r>
          </a:p>
          <a:p>
            <a:r>
              <a:rPr lang="en-GB" sz="800" dirty="0">
                <a:latin typeface="Arial" panose="020B0604020202020204" pitchFamily="34" charset="0"/>
                <a:cs typeface="Arial" panose="020B0604020202020204" pitchFamily="34" charset="0"/>
              </a:rPr>
              <a:t>0.9858 - 0.0402i</a:t>
            </a:r>
          </a:p>
          <a:p>
            <a:r>
              <a:rPr lang="en-GB" sz="800" dirty="0">
                <a:latin typeface="Arial" panose="020B0604020202020204" pitchFamily="34" charset="0"/>
                <a:cs typeface="Arial" panose="020B0604020202020204" pitchFamily="34" charset="0"/>
              </a:rPr>
              <a:t>0.9858 + 0.0402i</a:t>
            </a:r>
          </a:p>
          <a:p>
            <a:r>
              <a:rPr lang="en-GB" sz="800" dirty="0">
                <a:latin typeface="Arial" panose="020B0604020202020204" pitchFamily="34" charset="0"/>
                <a:cs typeface="Arial" panose="020B0604020202020204" pitchFamily="34" charset="0"/>
              </a:rPr>
              <a:t>0.9858 - 0.0402i</a:t>
            </a:r>
          </a:p>
          <a:p>
            <a:r>
              <a:rPr lang="en-GB" sz="800" dirty="0">
                <a:latin typeface="Arial" panose="020B0604020202020204" pitchFamily="34" charset="0"/>
                <a:cs typeface="Arial" panose="020B0604020202020204" pitchFamily="34" charset="0"/>
              </a:rPr>
              <a:t>0.9961 + 0.0298i</a:t>
            </a:r>
          </a:p>
          <a:p>
            <a:r>
              <a:rPr lang="en-GB" sz="800" dirty="0">
                <a:latin typeface="Arial" panose="020B0604020202020204" pitchFamily="34" charset="0"/>
                <a:cs typeface="Arial" panose="020B0604020202020204" pitchFamily="34" charset="0"/>
              </a:rPr>
              <a:t>0.9961 - 0.0298i</a:t>
            </a:r>
          </a:p>
          <a:p>
            <a:r>
              <a:rPr lang="en-GB" sz="800" dirty="0">
                <a:latin typeface="Arial" panose="020B0604020202020204" pitchFamily="34" charset="0"/>
                <a:cs typeface="Arial" panose="020B0604020202020204" pitchFamily="34" charset="0"/>
              </a:rPr>
              <a:t>0.9961 + 0.0298i</a:t>
            </a:r>
          </a:p>
          <a:p>
            <a:r>
              <a:rPr lang="en-GB" sz="800" dirty="0">
                <a:latin typeface="Arial" panose="020B0604020202020204" pitchFamily="34" charset="0"/>
                <a:cs typeface="Arial" panose="020B0604020202020204" pitchFamily="34" charset="0"/>
              </a:rPr>
              <a:t>0.9961 - 0.0298i</a:t>
            </a:r>
          </a:p>
          <a:p>
            <a:r>
              <a:rPr lang="en-GB" sz="800" dirty="0">
                <a:latin typeface="Arial" panose="020B0604020202020204" pitchFamily="34" charset="0"/>
                <a:cs typeface="Arial" panose="020B0604020202020204" pitchFamily="34" charset="0"/>
              </a:rPr>
              <a:t>0.9945 + 0.0267i</a:t>
            </a:r>
          </a:p>
          <a:p>
            <a:r>
              <a:rPr lang="en-GB" sz="800" dirty="0">
                <a:latin typeface="Arial" panose="020B0604020202020204" pitchFamily="34" charset="0"/>
                <a:cs typeface="Arial" panose="020B0604020202020204" pitchFamily="34" charset="0"/>
              </a:rPr>
              <a:t>0.9945 - 0.0267i</a:t>
            </a:r>
          </a:p>
          <a:p>
            <a:r>
              <a:rPr lang="en-GB" sz="800" dirty="0">
                <a:latin typeface="Arial" panose="020B0604020202020204" pitchFamily="34" charset="0"/>
                <a:cs typeface="Arial" panose="020B0604020202020204" pitchFamily="34" charset="0"/>
              </a:rPr>
              <a:t>0.9945 + 0.0267i</a:t>
            </a:r>
          </a:p>
          <a:p>
            <a:r>
              <a:rPr lang="en-GB" sz="800" dirty="0">
                <a:latin typeface="Arial" panose="020B0604020202020204" pitchFamily="34" charset="0"/>
                <a:cs typeface="Arial" panose="020B0604020202020204" pitchFamily="34" charset="0"/>
              </a:rPr>
              <a:t>0.9945 - 0.0267i</a:t>
            </a:r>
          </a:p>
          <a:p>
            <a:r>
              <a:rPr lang="en-GB" sz="800" dirty="0">
                <a:latin typeface="Arial" panose="020B0604020202020204" pitchFamily="34" charset="0"/>
                <a:cs typeface="Arial" panose="020B0604020202020204" pitchFamily="34" charset="0"/>
              </a:rPr>
              <a:t>1.0000 + 0.0000i</a:t>
            </a:r>
          </a:p>
          <a:p>
            <a:r>
              <a:rPr lang="en-GB" sz="800" dirty="0">
                <a:latin typeface="Arial" panose="020B0604020202020204" pitchFamily="34" charset="0"/>
                <a:cs typeface="Arial" panose="020B0604020202020204" pitchFamily="34" charset="0"/>
              </a:rPr>
              <a:t>1.0000 + 0.0000i</a:t>
            </a:r>
          </a:p>
          <a:p>
            <a:r>
              <a:rPr lang="en-GB" sz="800" dirty="0">
                <a:latin typeface="Arial" panose="020B0604020202020204" pitchFamily="34" charset="0"/>
                <a:cs typeface="Arial" panose="020B0604020202020204" pitchFamily="34" charset="0"/>
              </a:rPr>
              <a:t>1.0000 + 0.0000i</a:t>
            </a:r>
          </a:p>
          <a:p>
            <a:r>
              <a:rPr lang="en-GB" sz="800" dirty="0">
                <a:latin typeface="Arial" panose="020B0604020202020204" pitchFamily="34" charset="0"/>
                <a:cs typeface="Arial" panose="020B0604020202020204" pitchFamily="34" charset="0"/>
              </a:rPr>
              <a:t>1.0000 + 0.0000i</a:t>
            </a:r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121DC0B7-659F-BC30-D606-9796346841B7}"/>
              </a:ext>
            </a:extLst>
          </p:cNvPr>
          <p:cNvSpPr/>
          <p:nvPr/>
        </p:nvSpPr>
        <p:spPr>
          <a:xfrm>
            <a:off x="6087291" y="5547360"/>
            <a:ext cx="2569029" cy="505097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7AA8E73E-57AA-DF00-CC16-E3BC9926CA05}"/>
              </a:ext>
            </a:extLst>
          </p:cNvPr>
          <p:cNvSpPr txBox="1"/>
          <p:nvPr/>
        </p:nvSpPr>
        <p:spPr>
          <a:xfrm>
            <a:off x="5863879" y="1290266"/>
            <a:ext cx="1854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Continous</a:t>
            </a:r>
            <a:r>
              <a:rPr lang="it-IT" dirty="0"/>
              <a:t> time</a:t>
            </a:r>
            <a:endParaRPr lang="en-GB" dirty="0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55916873-A6E1-ACE6-1407-504AF045585C}"/>
              </a:ext>
            </a:extLst>
          </p:cNvPr>
          <p:cNvSpPr txBox="1"/>
          <p:nvPr/>
        </p:nvSpPr>
        <p:spPr>
          <a:xfrm>
            <a:off x="7445827" y="1298043"/>
            <a:ext cx="1854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Discrete time</a:t>
            </a:r>
            <a:endParaRPr lang="en-GB" dirty="0"/>
          </a:p>
        </p:txBody>
      </p:sp>
      <p:cxnSp>
        <p:nvCxnSpPr>
          <p:cNvPr id="20" name="Connettore diritto 19">
            <a:extLst>
              <a:ext uri="{FF2B5EF4-FFF2-40B4-BE49-F238E27FC236}">
                <a16:creationId xmlns:a16="http://schemas.microsoft.com/office/drawing/2014/main" id="{DF536CCA-08C2-38B2-6340-285BED935B68}"/>
              </a:ext>
            </a:extLst>
          </p:cNvPr>
          <p:cNvCxnSpPr/>
          <p:nvPr/>
        </p:nvCxnSpPr>
        <p:spPr>
          <a:xfrm>
            <a:off x="7445827" y="1298043"/>
            <a:ext cx="0" cy="469345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DF95A829-CE8F-6E86-419D-CFE0E7B225CB}"/>
              </a:ext>
            </a:extLst>
          </p:cNvPr>
          <p:cNvSpPr txBox="1"/>
          <p:nvPr/>
        </p:nvSpPr>
        <p:spPr>
          <a:xfrm>
            <a:off x="1511446" y="5639582"/>
            <a:ext cx="3060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Georgia" panose="02040502050405020303" pitchFamily="18" charset="0"/>
              </a:rPr>
              <a:t>Simply </a:t>
            </a:r>
            <a:r>
              <a:rPr lang="it-IT" dirty="0" err="1">
                <a:latin typeface="Georgia" panose="02040502050405020303" pitchFamily="18" charset="0"/>
              </a:rPr>
              <a:t>stable</a:t>
            </a:r>
            <a:r>
              <a:rPr lang="it-IT" dirty="0">
                <a:latin typeface="Georgia" panose="02040502050405020303" pitchFamily="18" charset="0"/>
              </a:rPr>
              <a:t> </a:t>
            </a:r>
            <a:r>
              <a:rPr lang="it-IT" dirty="0" err="1">
                <a:latin typeface="Georgia" panose="02040502050405020303" pitchFamily="18" charset="0"/>
              </a:rPr>
              <a:t>eigenvalues</a:t>
            </a:r>
            <a:endParaRPr lang="en-GB" dirty="0">
              <a:latin typeface="Georgia" panose="02040502050405020303" pitchFamily="18" charset="0"/>
            </a:endParaRPr>
          </a:p>
        </p:txBody>
      </p:sp>
      <p:cxnSp>
        <p:nvCxnSpPr>
          <p:cNvPr id="23" name="Connettore 2 22">
            <a:extLst>
              <a:ext uri="{FF2B5EF4-FFF2-40B4-BE49-F238E27FC236}">
                <a16:creationId xmlns:a16="http://schemas.microsoft.com/office/drawing/2014/main" id="{8D919E54-2C3F-F448-7546-D4F069B3F4F1}"/>
              </a:ext>
            </a:extLst>
          </p:cNvPr>
          <p:cNvCxnSpPr>
            <a:cxnSpLocks/>
          </p:cNvCxnSpPr>
          <p:nvPr/>
        </p:nvCxnSpPr>
        <p:spPr>
          <a:xfrm>
            <a:off x="4450080" y="5799908"/>
            <a:ext cx="14878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5" name="Immagine 4" descr="Immagine che contiene linea, testo, Diagramma, diagramma&#10;&#10;Il contenuto generato dall'IA potrebbe non essere corretto.">
            <a:extLst>
              <a:ext uri="{FF2B5EF4-FFF2-40B4-BE49-F238E27FC236}">
                <a16:creationId xmlns:a16="http://schemas.microsoft.com/office/drawing/2014/main" id="{5564331E-D924-B14E-BFEB-13E245A4D9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881" y="1648477"/>
            <a:ext cx="4748060" cy="3561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283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1">
            <a:extLst>
              <a:ext uri="{FF2B5EF4-FFF2-40B4-BE49-F238E27FC236}">
                <a16:creationId xmlns:a16="http://schemas.microsoft.com/office/drawing/2014/main" id="{E8A57174-678F-FC59-CA68-F4C323296A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521" y="139166"/>
            <a:ext cx="8581043" cy="840400"/>
          </a:xfrm>
        </p:spPr>
        <p:txBody>
          <a:bodyPr/>
          <a:lstStyle/>
          <a:p>
            <a:r>
              <a:rPr lang="it-IT">
                <a:latin typeface="Georgia" panose="02040502050405020303" pitchFamily="18" charset="0"/>
              </a:rPr>
              <a:t>Network Control: Project 22</a:t>
            </a:r>
            <a:endParaRPr lang="it-IT" dirty="0"/>
          </a:p>
        </p:txBody>
      </p:sp>
      <p:pic>
        <p:nvPicPr>
          <p:cNvPr id="7" name="Segnaposto contenuto 5">
            <a:extLst>
              <a:ext uri="{FF2B5EF4-FFF2-40B4-BE49-F238E27FC236}">
                <a16:creationId xmlns:a16="http://schemas.microsoft.com/office/drawing/2014/main" id="{2786A1CE-F098-831F-D893-325B088FFF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8521" y="1429702"/>
            <a:ext cx="6034617" cy="4525963"/>
          </a:xfr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21CA17A9-46FD-C965-CBF5-AAA5E654DD38}"/>
              </a:ext>
            </a:extLst>
          </p:cNvPr>
          <p:cNvSpPr txBox="1"/>
          <p:nvPr/>
        </p:nvSpPr>
        <p:spPr>
          <a:xfrm>
            <a:off x="288521" y="599768"/>
            <a:ext cx="48144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2"/>
                </a:solidFill>
                <a:latin typeface="Georgia" panose="02040502050405020303" pitchFamily="18" charset="0"/>
              </a:rPr>
              <a:t>Discrete time – </a:t>
            </a:r>
            <a:r>
              <a:rPr lang="it-IT" dirty="0" err="1">
                <a:solidFill>
                  <a:schemeClr val="bg2"/>
                </a:solidFill>
                <a:latin typeface="Georgia" panose="02040502050405020303" pitchFamily="18" charset="0"/>
              </a:rPr>
              <a:t>Centralized</a:t>
            </a:r>
            <a:r>
              <a:rPr lang="it-IT" dirty="0">
                <a:solidFill>
                  <a:schemeClr val="bg2"/>
                </a:solidFill>
                <a:latin typeface="Georgia" panose="02040502050405020303" pitchFamily="18" charset="0"/>
              </a:rPr>
              <a:t> H2 control</a:t>
            </a:r>
            <a:endParaRPr lang="en-GB" dirty="0">
              <a:solidFill>
                <a:schemeClr val="bg2"/>
              </a:solidFill>
              <a:latin typeface="Georgia" panose="02040502050405020303" pitchFamily="18" charset="0"/>
            </a:endParaRPr>
          </a:p>
          <a:p>
            <a:endParaRPr lang="en-GB" dirty="0">
              <a:solidFill>
                <a:schemeClr val="bg2"/>
              </a:solidFill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49844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109FF90A-FEE2-3729-50E2-7411EFA3F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521" y="179568"/>
            <a:ext cx="8581043" cy="840400"/>
          </a:xfrm>
        </p:spPr>
        <p:txBody>
          <a:bodyPr/>
          <a:lstStyle/>
          <a:p>
            <a:r>
              <a:rPr lang="it-IT" dirty="0">
                <a:latin typeface="Georgia" panose="02040502050405020303" pitchFamily="18" charset="0"/>
              </a:rPr>
              <a:t>Network Control: Project 22</a:t>
            </a:r>
            <a:endParaRPr lang="it-IT" dirty="0"/>
          </a:p>
        </p:txBody>
      </p:sp>
      <p:pic>
        <p:nvPicPr>
          <p:cNvPr id="5" name="Segnaposto contenuto 5" descr="Immagine che contiene testo, linea, Diagramma, diagramma&#10;&#10;Il contenuto generato dall'IA potrebbe non essere corretto.">
            <a:extLst>
              <a:ext uri="{FF2B5EF4-FFF2-40B4-BE49-F238E27FC236}">
                <a16:creationId xmlns:a16="http://schemas.microsoft.com/office/drawing/2014/main" id="{2843D408-F1E4-0BC9-1EE8-8B9EB9EEDF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981" y="1525280"/>
            <a:ext cx="4493061" cy="3369796"/>
          </a:xfr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9B4D2DA1-B9BE-5CB7-82B3-115D00D37C92}"/>
              </a:ext>
            </a:extLst>
          </p:cNvPr>
          <p:cNvSpPr txBox="1"/>
          <p:nvPr/>
        </p:nvSpPr>
        <p:spPr>
          <a:xfrm>
            <a:off x="288521" y="599768"/>
            <a:ext cx="68136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2"/>
                </a:solidFill>
                <a:latin typeface="Georgia" panose="02040502050405020303" pitchFamily="18" charset="0"/>
              </a:rPr>
              <a:t>Discrete time –Position of mass 1 with </a:t>
            </a:r>
            <a:r>
              <a:rPr lang="it-IT" dirty="0" err="1">
                <a:solidFill>
                  <a:schemeClr val="bg2"/>
                </a:solidFill>
                <a:latin typeface="Georgia" panose="02040502050405020303" pitchFamily="18" charset="0"/>
              </a:rPr>
              <a:t>centralized</a:t>
            </a:r>
            <a:r>
              <a:rPr lang="it-IT" dirty="0">
                <a:solidFill>
                  <a:schemeClr val="bg2"/>
                </a:solidFill>
                <a:latin typeface="Georgia" panose="02040502050405020303" pitchFamily="18" charset="0"/>
              </a:rPr>
              <a:t> </a:t>
            </a:r>
            <a:r>
              <a:rPr lang="it-IT" dirty="0" err="1">
                <a:solidFill>
                  <a:schemeClr val="bg2"/>
                </a:solidFill>
                <a:latin typeface="Georgia" panose="02040502050405020303" pitchFamily="18" charset="0"/>
              </a:rPr>
              <a:t>structure</a:t>
            </a:r>
            <a:endParaRPr lang="en-GB" dirty="0">
              <a:solidFill>
                <a:schemeClr val="bg2"/>
              </a:solidFill>
              <a:latin typeface="Georgia" panose="02040502050405020303" pitchFamily="18" charset="0"/>
            </a:endParaRPr>
          </a:p>
          <a:p>
            <a:endParaRPr lang="en-GB" dirty="0">
              <a:solidFill>
                <a:schemeClr val="bg2"/>
              </a:solidFill>
              <a:latin typeface="Georgia" panose="02040502050405020303" pitchFamily="18" charset="0"/>
            </a:endParaRPr>
          </a:p>
        </p:txBody>
      </p:sp>
      <p:pic>
        <p:nvPicPr>
          <p:cNvPr id="7" name="Immagine 6" descr="Immagine che contiene testo, linea, Diagramma, diagramma&#10;&#10;Il contenuto generato dall'IA potrebbe non essere corretto.">
            <a:extLst>
              <a:ext uri="{FF2B5EF4-FFF2-40B4-BE49-F238E27FC236}">
                <a16:creationId xmlns:a16="http://schemas.microsoft.com/office/drawing/2014/main" id="{F8D5A7D8-B61E-532B-3E9A-A9561EEBD9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4957" y="1525280"/>
            <a:ext cx="4493062" cy="3369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8688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B11536D1-E4CD-8F6A-A96D-F5B94FAE9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521" y="139166"/>
            <a:ext cx="8581043" cy="840400"/>
          </a:xfrm>
        </p:spPr>
        <p:txBody>
          <a:bodyPr/>
          <a:lstStyle/>
          <a:p>
            <a:r>
              <a:rPr lang="it-IT" dirty="0">
                <a:latin typeface="Georgia" panose="02040502050405020303" pitchFamily="18" charset="0"/>
              </a:rPr>
              <a:t>Network Control: Project 22</a:t>
            </a:r>
            <a:endParaRPr lang="it-IT" dirty="0"/>
          </a:p>
        </p:txBody>
      </p:sp>
      <p:pic>
        <p:nvPicPr>
          <p:cNvPr id="5" name="Segnaposto contenuto 5" descr="Immagine che contiene testo, linea, Diagramma, diagramma&#10;&#10;Il contenuto generato dall'IA potrebbe non essere corretto.">
            <a:extLst>
              <a:ext uri="{FF2B5EF4-FFF2-40B4-BE49-F238E27FC236}">
                <a16:creationId xmlns:a16="http://schemas.microsoft.com/office/drawing/2014/main" id="{4D714B71-AF74-225E-55A4-FCAC248730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44055" y="1440168"/>
            <a:ext cx="4600610" cy="3450458"/>
          </a:xfr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F6D13EBF-6286-88B1-C9CC-A910CEDAF8B3}"/>
              </a:ext>
            </a:extLst>
          </p:cNvPr>
          <p:cNvSpPr txBox="1"/>
          <p:nvPr/>
        </p:nvSpPr>
        <p:spPr>
          <a:xfrm>
            <a:off x="288521" y="599768"/>
            <a:ext cx="493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2"/>
                </a:solidFill>
                <a:latin typeface="Georgia" panose="02040502050405020303" pitchFamily="18" charset="0"/>
              </a:rPr>
              <a:t>Discrete time – </a:t>
            </a:r>
            <a:r>
              <a:rPr lang="it-IT" dirty="0" err="1">
                <a:solidFill>
                  <a:schemeClr val="bg2"/>
                </a:solidFill>
                <a:latin typeface="Georgia" panose="02040502050405020303" pitchFamily="18" charset="0"/>
              </a:rPr>
              <a:t>Centralized</a:t>
            </a:r>
            <a:r>
              <a:rPr lang="it-IT" dirty="0">
                <a:solidFill>
                  <a:schemeClr val="bg2"/>
                </a:solidFill>
                <a:latin typeface="Georgia" panose="02040502050405020303" pitchFamily="18" charset="0"/>
              </a:rPr>
              <a:t> control </a:t>
            </a:r>
            <a:r>
              <a:rPr lang="it-IT" dirty="0" err="1">
                <a:solidFill>
                  <a:schemeClr val="bg2"/>
                </a:solidFill>
                <a:latin typeface="Georgia" panose="02040502050405020303" pitchFamily="18" charset="0"/>
              </a:rPr>
              <a:t>variables</a:t>
            </a:r>
            <a:endParaRPr lang="en-GB" dirty="0">
              <a:solidFill>
                <a:schemeClr val="bg2"/>
              </a:solidFill>
              <a:latin typeface="Georgia" panose="02040502050405020303" pitchFamily="18" charset="0"/>
            </a:endParaRPr>
          </a:p>
        </p:txBody>
      </p:sp>
      <p:pic>
        <p:nvPicPr>
          <p:cNvPr id="7" name="Immagine 6" descr="Immagine che contiene testo, linea, Diagramma, diagramma&#10;&#10;Il contenuto generato dall'IA potrebbe non essere corretto.">
            <a:extLst>
              <a:ext uri="{FF2B5EF4-FFF2-40B4-BE49-F238E27FC236}">
                <a16:creationId xmlns:a16="http://schemas.microsoft.com/office/drawing/2014/main" id="{9CA17AEA-E77F-7A34-907C-4874A202F1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80" y="1462823"/>
            <a:ext cx="4532320" cy="3399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4874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EC0269EB-7232-0293-BE84-C652E72E50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521" y="139166"/>
            <a:ext cx="8581043" cy="840400"/>
          </a:xfrm>
        </p:spPr>
        <p:txBody>
          <a:bodyPr/>
          <a:lstStyle/>
          <a:p>
            <a:r>
              <a:rPr lang="it-IT" dirty="0">
                <a:latin typeface="Georgia" panose="02040502050405020303" pitchFamily="18" charset="0"/>
              </a:rPr>
              <a:t>Network Control: Project 22</a:t>
            </a:r>
            <a:endParaRPr lang="it-IT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E526DFC8-B614-DB90-8248-F79355519759}"/>
              </a:ext>
            </a:extLst>
          </p:cNvPr>
          <p:cNvSpPr txBox="1"/>
          <p:nvPr/>
        </p:nvSpPr>
        <p:spPr>
          <a:xfrm>
            <a:off x="288520" y="599768"/>
            <a:ext cx="78985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chemeClr val="bg2"/>
                </a:solidFill>
                <a:latin typeface="Georgia" panose="02040502050405020303" pitchFamily="18" charset="0"/>
              </a:rPr>
              <a:t>Descrete</a:t>
            </a:r>
            <a:r>
              <a:rPr lang="it-IT" dirty="0">
                <a:solidFill>
                  <a:schemeClr val="bg2"/>
                </a:solidFill>
                <a:latin typeface="Georgia" panose="02040502050405020303" pitchFamily="18" charset="0"/>
              </a:rPr>
              <a:t> Time - </a:t>
            </a:r>
            <a:r>
              <a:rPr lang="it-IT" dirty="0" err="1">
                <a:solidFill>
                  <a:schemeClr val="bg2"/>
                </a:solidFill>
                <a:latin typeface="Georgia" panose="02040502050405020303" pitchFamily="18" charset="0"/>
              </a:rPr>
              <a:t>Decetralized</a:t>
            </a:r>
            <a:r>
              <a:rPr lang="it-IT" dirty="0">
                <a:solidFill>
                  <a:schemeClr val="bg2"/>
                </a:solidFill>
                <a:latin typeface="Georgia" panose="02040502050405020303" pitchFamily="18" charset="0"/>
              </a:rPr>
              <a:t> </a:t>
            </a:r>
            <a:r>
              <a:rPr lang="it-IT" dirty="0" err="1">
                <a:solidFill>
                  <a:schemeClr val="bg2"/>
                </a:solidFill>
                <a:latin typeface="Georgia" panose="02040502050405020303" pitchFamily="18" charset="0"/>
              </a:rPr>
              <a:t>stability</a:t>
            </a:r>
            <a:r>
              <a:rPr lang="it-IT" dirty="0">
                <a:solidFill>
                  <a:schemeClr val="bg2"/>
                </a:solidFill>
                <a:latin typeface="Georgia" panose="02040502050405020303" pitchFamily="18" charset="0"/>
              </a:rPr>
              <a:t> and performance control</a:t>
            </a:r>
            <a:endParaRPr lang="en-GB" dirty="0">
              <a:solidFill>
                <a:schemeClr val="bg2"/>
              </a:solidFill>
              <a:latin typeface="Georgia" panose="02040502050405020303" pitchFamily="18" charset="0"/>
            </a:endParaRPr>
          </a:p>
        </p:txBody>
      </p:sp>
      <p:pic>
        <p:nvPicPr>
          <p:cNvPr id="7" name="Immagine 6" descr="Immagine che contiene testo, diagramma, Diagramma, linea&#10;&#10;Il contenuto generato dall'IA potrebbe non essere corretto.">
            <a:extLst>
              <a:ext uri="{FF2B5EF4-FFF2-40B4-BE49-F238E27FC236}">
                <a16:creationId xmlns:a16="http://schemas.microsoft.com/office/drawing/2014/main" id="{DEF1BC8A-02A1-DE94-6252-9724657FA7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357" y="1429702"/>
            <a:ext cx="4446643" cy="3150764"/>
          </a:xfrm>
          <a:prstGeom prst="rect">
            <a:avLst/>
          </a:prstGeom>
        </p:spPr>
      </p:pic>
      <p:pic>
        <p:nvPicPr>
          <p:cNvPr id="9" name="Immagine 8" descr="Immagine che contiene diagramma, linea, cerchio, Diagramma&#10;&#10;Il contenuto generato dall'IA potrebbe non essere corretto.">
            <a:extLst>
              <a:ext uri="{FF2B5EF4-FFF2-40B4-BE49-F238E27FC236}">
                <a16:creationId xmlns:a16="http://schemas.microsoft.com/office/drawing/2014/main" id="{72A58F16-5E75-98A1-6B1F-F75DCDC839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6085" y="1429702"/>
            <a:ext cx="4201019" cy="3150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928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FB332E27-DAD7-BE6A-F7EC-4DE34F37BC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521" y="139166"/>
            <a:ext cx="8581043" cy="840400"/>
          </a:xfrm>
        </p:spPr>
        <p:txBody>
          <a:bodyPr/>
          <a:lstStyle/>
          <a:p>
            <a:r>
              <a:rPr lang="it-IT" dirty="0">
                <a:latin typeface="Georgia" panose="02040502050405020303" pitchFamily="18" charset="0"/>
              </a:rPr>
              <a:t>Network Control: Project 22</a:t>
            </a:r>
            <a:endParaRPr lang="it-IT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449CA8C4-537B-C16D-98AF-72B3F388B9E4}"/>
              </a:ext>
            </a:extLst>
          </p:cNvPr>
          <p:cNvSpPr txBox="1"/>
          <p:nvPr/>
        </p:nvSpPr>
        <p:spPr>
          <a:xfrm>
            <a:off x="288520" y="599768"/>
            <a:ext cx="78985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chemeClr val="bg2"/>
                </a:solidFill>
                <a:latin typeface="Georgia" panose="02040502050405020303" pitchFamily="18" charset="0"/>
              </a:rPr>
              <a:t>Descrete</a:t>
            </a:r>
            <a:r>
              <a:rPr lang="it-IT" dirty="0">
                <a:solidFill>
                  <a:schemeClr val="bg2"/>
                </a:solidFill>
                <a:latin typeface="Georgia" panose="02040502050405020303" pitchFamily="18" charset="0"/>
              </a:rPr>
              <a:t> Time - </a:t>
            </a:r>
            <a:r>
              <a:rPr lang="it-IT" dirty="0" err="1">
                <a:solidFill>
                  <a:schemeClr val="bg2"/>
                </a:solidFill>
                <a:latin typeface="Georgia" panose="02040502050405020303" pitchFamily="18" charset="0"/>
              </a:rPr>
              <a:t>Decetralized</a:t>
            </a:r>
            <a:r>
              <a:rPr lang="it-IT" dirty="0">
                <a:solidFill>
                  <a:schemeClr val="bg2"/>
                </a:solidFill>
                <a:latin typeface="Georgia" panose="02040502050405020303" pitchFamily="18" charset="0"/>
              </a:rPr>
              <a:t>  </a:t>
            </a:r>
            <a:r>
              <a:rPr lang="it-IT" dirty="0" err="1">
                <a:solidFill>
                  <a:schemeClr val="bg2"/>
                </a:solidFill>
                <a:latin typeface="Georgia" panose="02040502050405020303" pitchFamily="18" charset="0"/>
              </a:rPr>
              <a:t>circle</a:t>
            </a:r>
            <a:r>
              <a:rPr lang="it-IT" dirty="0">
                <a:solidFill>
                  <a:schemeClr val="bg2"/>
                </a:solidFill>
                <a:latin typeface="Georgia" panose="02040502050405020303" pitchFamily="18" charset="0"/>
              </a:rPr>
              <a:t> and </a:t>
            </a:r>
            <a:r>
              <a:rPr lang="it-IT" dirty="0" err="1">
                <a:solidFill>
                  <a:schemeClr val="bg2"/>
                </a:solidFill>
                <a:latin typeface="Georgia" panose="02040502050405020303" pitchFamily="18" charset="0"/>
              </a:rPr>
              <a:t>effort</a:t>
            </a:r>
            <a:r>
              <a:rPr lang="it-IT" dirty="0">
                <a:solidFill>
                  <a:schemeClr val="bg2"/>
                </a:solidFill>
                <a:latin typeface="Georgia" panose="02040502050405020303" pitchFamily="18" charset="0"/>
              </a:rPr>
              <a:t> control</a:t>
            </a:r>
            <a:endParaRPr lang="en-GB" dirty="0">
              <a:solidFill>
                <a:schemeClr val="bg2"/>
              </a:solidFill>
              <a:latin typeface="Georgia" panose="02040502050405020303" pitchFamily="18" charset="0"/>
            </a:endParaRPr>
          </a:p>
        </p:txBody>
      </p:sp>
      <p:pic>
        <p:nvPicPr>
          <p:cNvPr id="7" name="Immagine 6" descr="Immagine che contiene diagramma, testo, linea, cerchio&#10;&#10;Il contenuto generato dall'IA potrebbe non essere corretto.">
            <a:extLst>
              <a:ext uri="{FF2B5EF4-FFF2-40B4-BE49-F238E27FC236}">
                <a16:creationId xmlns:a16="http://schemas.microsoft.com/office/drawing/2014/main" id="{8E66E0CA-060B-6868-1945-6C2CF9B2E9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28" y="1440168"/>
            <a:ext cx="4565012" cy="3423759"/>
          </a:xfrm>
          <a:prstGeom prst="rect">
            <a:avLst/>
          </a:prstGeom>
        </p:spPr>
      </p:pic>
      <p:pic>
        <p:nvPicPr>
          <p:cNvPr id="9" name="Immagine 8" descr="Immagine che contiene diagramma, testo, Diagramma, linea&#10;&#10;Il contenuto generato dall'IA potrebbe non essere corretto.">
            <a:extLst>
              <a:ext uri="{FF2B5EF4-FFF2-40B4-BE49-F238E27FC236}">
                <a16:creationId xmlns:a16="http://schemas.microsoft.com/office/drawing/2014/main" id="{B1774224-E1D8-649F-0145-C6B88B9498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4552" y="1440168"/>
            <a:ext cx="4565012" cy="3423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0988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D81BCD05-E1FB-57DA-4567-BA7888A214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521" y="139166"/>
            <a:ext cx="8581043" cy="840400"/>
          </a:xfrm>
        </p:spPr>
        <p:txBody>
          <a:bodyPr/>
          <a:lstStyle/>
          <a:p>
            <a:r>
              <a:rPr lang="it-IT" dirty="0">
                <a:latin typeface="Georgia" panose="02040502050405020303" pitchFamily="18" charset="0"/>
              </a:rPr>
              <a:t>Network Control: Project 22</a:t>
            </a:r>
            <a:endParaRPr lang="it-IT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11C76E90-8018-B289-B2D8-DE945A23D290}"/>
              </a:ext>
            </a:extLst>
          </p:cNvPr>
          <p:cNvSpPr txBox="1"/>
          <p:nvPr/>
        </p:nvSpPr>
        <p:spPr>
          <a:xfrm>
            <a:off x="288520" y="599768"/>
            <a:ext cx="78985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2"/>
                </a:solidFill>
                <a:latin typeface="Georgia" panose="02040502050405020303" pitchFamily="18" charset="0"/>
              </a:rPr>
              <a:t>Discrete time – </a:t>
            </a:r>
            <a:r>
              <a:rPr lang="it-IT" dirty="0" err="1">
                <a:solidFill>
                  <a:schemeClr val="bg2"/>
                </a:solidFill>
                <a:latin typeface="Georgia" panose="02040502050405020303" pitchFamily="18" charset="0"/>
              </a:rPr>
              <a:t>Decentralized</a:t>
            </a:r>
            <a:r>
              <a:rPr lang="it-IT" dirty="0">
                <a:solidFill>
                  <a:schemeClr val="bg2"/>
                </a:solidFill>
                <a:latin typeface="Georgia" panose="02040502050405020303" pitchFamily="18" charset="0"/>
              </a:rPr>
              <a:t> H2 control</a:t>
            </a:r>
            <a:endParaRPr lang="en-GB" dirty="0">
              <a:solidFill>
                <a:schemeClr val="bg2"/>
              </a:solidFill>
              <a:latin typeface="Georgia" panose="02040502050405020303" pitchFamily="18" charset="0"/>
            </a:endParaRPr>
          </a:p>
          <a:p>
            <a:endParaRPr lang="en-GB" dirty="0">
              <a:solidFill>
                <a:schemeClr val="bg2"/>
              </a:solidFill>
              <a:latin typeface="Georgia" panose="02040502050405020303" pitchFamily="18" charset="0"/>
            </a:endParaRPr>
          </a:p>
          <a:p>
            <a:endParaRPr lang="en-GB" dirty="0">
              <a:solidFill>
                <a:schemeClr val="bg2"/>
              </a:solidFill>
              <a:latin typeface="Georgia" panose="02040502050405020303" pitchFamily="18" charset="0"/>
            </a:endParaRPr>
          </a:p>
        </p:txBody>
      </p:sp>
      <p:pic>
        <p:nvPicPr>
          <p:cNvPr id="7" name="Immagine 6" descr="Immagine che contiene diagramma, testo, Diagramma, linea&#10;&#10;Il contenuto generato dall'IA potrebbe non essere corretto.">
            <a:extLst>
              <a:ext uri="{FF2B5EF4-FFF2-40B4-BE49-F238E27FC236}">
                <a16:creationId xmlns:a16="http://schemas.microsoft.com/office/drawing/2014/main" id="{729C9092-C088-ABC3-7707-7BCADBD317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521" y="1621147"/>
            <a:ext cx="4549992" cy="3412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71543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1203AF3F-FD9B-C43F-CDFF-44B48A313F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521" y="139166"/>
            <a:ext cx="8581043" cy="840400"/>
          </a:xfrm>
        </p:spPr>
        <p:txBody>
          <a:bodyPr/>
          <a:lstStyle/>
          <a:p>
            <a:r>
              <a:rPr lang="it-IT" dirty="0">
                <a:latin typeface="Georgia" panose="02040502050405020303" pitchFamily="18" charset="0"/>
              </a:rPr>
              <a:t>Network Control: Project 22</a:t>
            </a:r>
            <a:endParaRPr lang="it-IT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C41FB3B7-BBD2-25B7-EC77-216F14377CFD}"/>
              </a:ext>
            </a:extLst>
          </p:cNvPr>
          <p:cNvSpPr txBox="1"/>
          <p:nvPr/>
        </p:nvSpPr>
        <p:spPr>
          <a:xfrm>
            <a:off x="288520" y="599768"/>
            <a:ext cx="78985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2"/>
                </a:solidFill>
                <a:latin typeface="Georgia" panose="02040502050405020303" pitchFamily="18" charset="0"/>
              </a:rPr>
              <a:t>Discrete time –Position of mass 1 with </a:t>
            </a:r>
            <a:r>
              <a:rPr lang="it-IT" dirty="0" err="1">
                <a:solidFill>
                  <a:schemeClr val="bg2"/>
                </a:solidFill>
                <a:latin typeface="Georgia" panose="02040502050405020303" pitchFamily="18" charset="0"/>
              </a:rPr>
              <a:t>decentralized</a:t>
            </a:r>
            <a:r>
              <a:rPr lang="it-IT" dirty="0">
                <a:solidFill>
                  <a:schemeClr val="bg2"/>
                </a:solidFill>
                <a:latin typeface="Georgia" panose="02040502050405020303" pitchFamily="18" charset="0"/>
              </a:rPr>
              <a:t> </a:t>
            </a:r>
            <a:r>
              <a:rPr lang="it-IT" dirty="0" err="1">
                <a:solidFill>
                  <a:schemeClr val="bg2"/>
                </a:solidFill>
                <a:latin typeface="Georgia" panose="02040502050405020303" pitchFamily="18" charset="0"/>
              </a:rPr>
              <a:t>structure</a:t>
            </a:r>
            <a:endParaRPr lang="en-GB" dirty="0">
              <a:solidFill>
                <a:schemeClr val="bg2"/>
              </a:solidFill>
              <a:latin typeface="Georgia" panose="02040502050405020303" pitchFamily="18" charset="0"/>
            </a:endParaRPr>
          </a:p>
          <a:p>
            <a:endParaRPr lang="en-GB" dirty="0">
              <a:solidFill>
                <a:schemeClr val="bg2"/>
              </a:solidFill>
              <a:latin typeface="Georgia" panose="02040502050405020303" pitchFamily="18" charset="0"/>
            </a:endParaRPr>
          </a:p>
          <a:p>
            <a:endParaRPr lang="en-GB" dirty="0">
              <a:solidFill>
                <a:schemeClr val="bg2"/>
              </a:solidFill>
              <a:latin typeface="Georgia" panose="02040502050405020303" pitchFamily="18" charset="0"/>
            </a:endParaRPr>
          </a:p>
          <a:p>
            <a:endParaRPr lang="en-GB" dirty="0">
              <a:solidFill>
                <a:schemeClr val="bg2"/>
              </a:solidFill>
              <a:latin typeface="Georgia" panose="02040502050405020303" pitchFamily="18" charset="0"/>
            </a:endParaRPr>
          </a:p>
        </p:txBody>
      </p:sp>
      <p:pic>
        <p:nvPicPr>
          <p:cNvPr id="7" name="Immagine 6" descr="Immagine che contiene linea, testo, Diagramma, diagramma&#10;&#10;Il contenuto generato dall'IA potrebbe non essere corretto.">
            <a:extLst>
              <a:ext uri="{FF2B5EF4-FFF2-40B4-BE49-F238E27FC236}">
                <a16:creationId xmlns:a16="http://schemas.microsoft.com/office/drawing/2014/main" id="{6D7F4A4B-9A48-DD34-3A70-0594A577DC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32" y="1317560"/>
            <a:ext cx="4540479" cy="3405359"/>
          </a:xfrm>
          <a:prstGeom prst="rect">
            <a:avLst/>
          </a:prstGeom>
        </p:spPr>
      </p:pic>
      <p:pic>
        <p:nvPicPr>
          <p:cNvPr id="9" name="Immagine 8" descr="Immagine che contiene testo, linea, Diagramma, diagramma&#10;&#10;Il contenuto generato dall'IA potrebbe non essere corretto.">
            <a:extLst>
              <a:ext uri="{FF2B5EF4-FFF2-40B4-BE49-F238E27FC236}">
                <a16:creationId xmlns:a16="http://schemas.microsoft.com/office/drawing/2014/main" id="{77B45FAC-8C55-332E-7924-267470FA91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9042" y="1317561"/>
            <a:ext cx="4540479" cy="3405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8652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EE4DDD76-C782-D88B-8C23-93364390D1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521" y="139166"/>
            <a:ext cx="8581043" cy="840400"/>
          </a:xfrm>
        </p:spPr>
        <p:txBody>
          <a:bodyPr/>
          <a:lstStyle/>
          <a:p>
            <a:r>
              <a:rPr lang="it-IT" dirty="0">
                <a:latin typeface="Georgia" panose="02040502050405020303" pitchFamily="18" charset="0"/>
              </a:rPr>
              <a:t>Network Control: Project 22</a:t>
            </a:r>
            <a:endParaRPr lang="it-IT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C83173FD-11DC-7042-E8D8-AFE7B9B0356F}"/>
              </a:ext>
            </a:extLst>
          </p:cNvPr>
          <p:cNvSpPr txBox="1"/>
          <p:nvPr/>
        </p:nvSpPr>
        <p:spPr>
          <a:xfrm>
            <a:off x="288520" y="599768"/>
            <a:ext cx="78985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2"/>
                </a:solidFill>
                <a:latin typeface="Georgia" panose="02040502050405020303" pitchFamily="18" charset="0"/>
              </a:rPr>
              <a:t>Discrete time – </a:t>
            </a:r>
            <a:r>
              <a:rPr lang="it-IT" dirty="0" err="1">
                <a:solidFill>
                  <a:schemeClr val="bg2"/>
                </a:solidFill>
                <a:latin typeface="Georgia" panose="02040502050405020303" pitchFamily="18" charset="0"/>
              </a:rPr>
              <a:t>Decentralized</a:t>
            </a:r>
            <a:r>
              <a:rPr lang="it-IT" dirty="0">
                <a:solidFill>
                  <a:schemeClr val="bg2"/>
                </a:solidFill>
                <a:latin typeface="Georgia" panose="02040502050405020303" pitchFamily="18" charset="0"/>
              </a:rPr>
              <a:t> control </a:t>
            </a:r>
            <a:r>
              <a:rPr lang="it-IT" dirty="0" err="1">
                <a:solidFill>
                  <a:schemeClr val="bg2"/>
                </a:solidFill>
                <a:latin typeface="Georgia" panose="02040502050405020303" pitchFamily="18" charset="0"/>
              </a:rPr>
              <a:t>variables</a:t>
            </a:r>
            <a:endParaRPr lang="en-GB" dirty="0">
              <a:solidFill>
                <a:schemeClr val="bg2"/>
              </a:solidFill>
              <a:latin typeface="Georgia" panose="02040502050405020303" pitchFamily="18" charset="0"/>
            </a:endParaRPr>
          </a:p>
          <a:p>
            <a:endParaRPr lang="en-GB" dirty="0">
              <a:solidFill>
                <a:schemeClr val="bg2"/>
              </a:solidFill>
              <a:latin typeface="Georgia" panose="02040502050405020303" pitchFamily="18" charset="0"/>
            </a:endParaRPr>
          </a:p>
        </p:txBody>
      </p:sp>
      <p:pic>
        <p:nvPicPr>
          <p:cNvPr id="7" name="Immagine 6" descr="Immagine che contiene testo, linea, Diagramma, diagramma&#10;&#10;Il contenuto generato dall'IA potrebbe non essere corretto.">
            <a:extLst>
              <a:ext uri="{FF2B5EF4-FFF2-40B4-BE49-F238E27FC236}">
                <a16:creationId xmlns:a16="http://schemas.microsoft.com/office/drawing/2014/main" id="{023A0C61-C3CC-A68F-3EC8-172E91CE49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375" y="1341274"/>
            <a:ext cx="3669775" cy="2752331"/>
          </a:xfrm>
          <a:prstGeom prst="rect">
            <a:avLst/>
          </a:prstGeom>
        </p:spPr>
      </p:pic>
      <p:pic>
        <p:nvPicPr>
          <p:cNvPr id="9" name="Immagine 8" descr="Immagine che contiene testo, linea, Diagramma, diagramma&#10;&#10;Il contenuto generato dall'IA potrebbe non essere corretto.">
            <a:extLst>
              <a:ext uri="{FF2B5EF4-FFF2-40B4-BE49-F238E27FC236}">
                <a16:creationId xmlns:a16="http://schemas.microsoft.com/office/drawing/2014/main" id="{EF632AF3-6C9F-B0B2-CD26-DA9AD9E348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5466" y="1341274"/>
            <a:ext cx="3727626" cy="2795720"/>
          </a:xfrm>
          <a:prstGeom prst="rect">
            <a:avLst/>
          </a:prstGeom>
        </p:spPr>
      </p:pic>
      <p:sp>
        <p:nvSpPr>
          <p:cNvPr id="10" name="Ovale 9">
            <a:extLst>
              <a:ext uri="{FF2B5EF4-FFF2-40B4-BE49-F238E27FC236}">
                <a16:creationId xmlns:a16="http://schemas.microsoft.com/office/drawing/2014/main" id="{1960844A-E9BD-E680-728A-6F542F6CCA5B}"/>
              </a:ext>
            </a:extLst>
          </p:cNvPr>
          <p:cNvSpPr/>
          <p:nvPr/>
        </p:nvSpPr>
        <p:spPr>
          <a:xfrm>
            <a:off x="632949" y="2434422"/>
            <a:ext cx="681910" cy="70467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D80B0BFF-1833-0D37-249B-65E00B13B06B}"/>
              </a:ext>
            </a:extLst>
          </p:cNvPr>
          <p:cNvCxnSpPr>
            <a:cxnSpLocks/>
            <a:stCxn id="10" idx="6"/>
          </p:cNvCxnSpPr>
          <p:nvPr/>
        </p:nvCxnSpPr>
        <p:spPr>
          <a:xfrm>
            <a:off x="1314859" y="2786760"/>
            <a:ext cx="1543751" cy="191835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514AFDFC-2153-B1A7-A17B-6693285078D3}"/>
              </a:ext>
            </a:extLst>
          </p:cNvPr>
          <p:cNvCxnSpPr>
            <a:cxnSpLocks/>
          </p:cNvCxnSpPr>
          <p:nvPr/>
        </p:nvCxnSpPr>
        <p:spPr>
          <a:xfrm>
            <a:off x="962118" y="3139097"/>
            <a:ext cx="699142" cy="1752499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1" name="Immagine 20" descr="Immagine che contiene testo, diagramma, linea, Diagramma&#10;&#10;Il contenuto generato dall'IA potrebbe non essere corretto.">
            <a:extLst>
              <a:ext uri="{FF2B5EF4-FFF2-40B4-BE49-F238E27FC236}">
                <a16:creationId xmlns:a16="http://schemas.microsoft.com/office/drawing/2014/main" id="{2F2B61E4-528B-970E-FE2D-03D6328F8CF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2851" t="8800" r="62782" b="50000"/>
          <a:stretch/>
        </p:blipFill>
        <p:spPr>
          <a:xfrm>
            <a:off x="1649876" y="3012590"/>
            <a:ext cx="2107895" cy="2708771"/>
          </a:xfrm>
          <a:prstGeom prst="rect">
            <a:avLst/>
          </a:prstGeom>
        </p:spPr>
      </p:pic>
      <p:pic>
        <p:nvPicPr>
          <p:cNvPr id="25" name="Immagine 24" descr="Immagine che contiene testo, linea, Diagramma, diagramma&#10;&#10;Il contenuto generato dall'IA potrebbe non essere corretto.">
            <a:extLst>
              <a:ext uri="{FF2B5EF4-FFF2-40B4-BE49-F238E27FC236}">
                <a16:creationId xmlns:a16="http://schemas.microsoft.com/office/drawing/2014/main" id="{7253983D-92F7-1880-9EA6-456E9925F90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2833" t="12227" r="62680" b="5517"/>
          <a:stretch/>
        </p:blipFill>
        <p:spPr>
          <a:xfrm>
            <a:off x="6325085" y="2627923"/>
            <a:ext cx="1380561" cy="3478105"/>
          </a:xfrm>
          <a:prstGeom prst="rect">
            <a:avLst/>
          </a:prstGeom>
        </p:spPr>
      </p:pic>
      <p:sp>
        <p:nvSpPr>
          <p:cNvPr id="26" name="Ovale 25">
            <a:extLst>
              <a:ext uri="{FF2B5EF4-FFF2-40B4-BE49-F238E27FC236}">
                <a16:creationId xmlns:a16="http://schemas.microsoft.com/office/drawing/2014/main" id="{EE55FCC3-92CD-AFD1-A82F-EE6A4AB825BA}"/>
              </a:ext>
            </a:extLst>
          </p:cNvPr>
          <p:cNvSpPr/>
          <p:nvPr/>
        </p:nvSpPr>
        <p:spPr>
          <a:xfrm>
            <a:off x="5165761" y="2156749"/>
            <a:ext cx="681910" cy="70467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27" name="Connettore diritto 26">
            <a:extLst>
              <a:ext uri="{FF2B5EF4-FFF2-40B4-BE49-F238E27FC236}">
                <a16:creationId xmlns:a16="http://schemas.microsoft.com/office/drawing/2014/main" id="{907454AB-9F95-44B0-FF84-BBAA593B633F}"/>
              </a:ext>
            </a:extLst>
          </p:cNvPr>
          <p:cNvCxnSpPr>
            <a:cxnSpLocks/>
            <a:stCxn id="26" idx="6"/>
            <a:endCxn id="25" idx="0"/>
          </p:cNvCxnSpPr>
          <p:nvPr/>
        </p:nvCxnSpPr>
        <p:spPr>
          <a:xfrm>
            <a:off x="5847671" y="2509087"/>
            <a:ext cx="1167695" cy="118836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Connettore diritto 27">
            <a:extLst>
              <a:ext uri="{FF2B5EF4-FFF2-40B4-BE49-F238E27FC236}">
                <a16:creationId xmlns:a16="http://schemas.microsoft.com/office/drawing/2014/main" id="{59BB337E-0FCA-747C-947C-DC7DB7082598}"/>
              </a:ext>
            </a:extLst>
          </p:cNvPr>
          <p:cNvCxnSpPr>
            <a:cxnSpLocks/>
          </p:cNvCxnSpPr>
          <p:nvPr/>
        </p:nvCxnSpPr>
        <p:spPr>
          <a:xfrm>
            <a:off x="5494930" y="2861424"/>
            <a:ext cx="830155" cy="2443383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788534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E2A2F70E-A1D6-5D8B-26CB-11FA1C1DC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521" y="139166"/>
            <a:ext cx="8581043" cy="840400"/>
          </a:xfrm>
        </p:spPr>
        <p:txBody>
          <a:bodyPr/>
          <a:lstStyle/>
          <a:p>
            <a:r>
              <a:rPr lang="it-IT" dirty="0">
                <a:latin typeface="Georgia" panose="02040502050405020303" pitchFamily="18" charset="0"/>
              </a:rPr>
              <a:t>Network Control: Project 22</a:t>
            </a:r>
            <a:endParaRPr lang="it-IT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EDB7B024-1CB6-530D-5263-77483BB163C0}"/>
              </a:ext>
            </a:extLst>
          </p:cNvPr>
          <p:cNvSpPr txBox="1"/>
          <p:nvPr/>
        </p:nvSpPr>
        <p:spPr>
          <a:xfrm>
            <a:off x="288520" y="599768"/>
            <a:ext cx="78985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chemeClr val="bg2"/>
                </a:solidFill>
                <a:latin typeface="Georgia" panose="02040502050405020303" pitchFamily="18" charset="0"/>
              </a:rPr>
              <a:t>Descrete</a:t>
            </a:r>
            <a:r>
              <a:rPr lang="it-IT" dirty="0">
                <a:solidFill>
                  <a:schemeClr val="bg2"/>
                </a:solidFill>
                <a:latin typeface="Georgia" panose="02040502050405020303" pitchFamily="18" charset="0"/>
              </a:rPr>
              <a:t> Time – </a:t>
            </a:r>
            <a:r>
              <a:rPr lang="it-IT" dirty="0" err="1">
                <a:solidFill>
                  <a:schemeClr val="bg2"/>
                </a:solidFill>
                <a:latin typeface="Georgia" panose="02040502050405020303" pitchFamily="18" charset="0"/>
              </a:rPr>
              <a:t>Distribuited</a:t>
            </a:r>
            <a:r>
              <a:rPr lang="it-IT" dirty="0">
                <a:solidFill>
                  <a:schemeClr val="bg2"/>
                </a:solidFill>
                <a:latin typeface="Georgia" panose="02040502050405020303" pitchFamily="18" charset="0"/>
              </a:rPr>
              <a:t> star </a:t>
            </a:r>
            <a:r>
              <a:rPr lang="it-IT" dirty="0" err="1">
                <a:solidFill>
                  <a:schemeClr val="bg2"/>
                </a:solidFill>
                <a:latin typeface="Georgia" panose="02040502050405020303" pitchFamily="18" charset="0"/>
              </a:rPr>
              <a:t>stability</a:t>
            </a:r>
            <a:r>
              <a:rPr lang="it-IT" dirty="0">
                <a:solidFill>
                  <a:schemeClr val="bg2"/>
                </a:solidFill>
                <a:latin typeface="Georgia" panose="02040502050405020303" pitchFamily="18" charset="0"/>
              </a:rPr>
              <a:t> and performance control</a:t>
            </a:r>
            <a:endParaRPr lang="en-GB" dirty="0">
              <a:solidFill>
                <a:schemeClr val="bg2"/>
              </a:solidFill>
              <a:latin typeface="Georgia" panose="02040502050405020303" pitchFamily="18" charset="0"/>
            </a:endParaRPr>
          </a:p>
        </p:txBody>
      </p:sp>
      <p:pic>
        <p:nvPicPr>
          <p:cNvPr id="7" name="Immagine 6" descr="Immagine che contiene testo, diagramma, Diagramma, linea&#10;&#10;Il contenuto generato dall'IA potrebbe non essere corretto.">
            <a:extLst>
              <a:ext uri="{FF2B5EF4-FFF2-40B4-BE49-F238E27FC236}">
                <a16:creationId xmlns:a16="http://schemas.microsoft.com/office/drawing/2014/main" id="{E9ADE3F4-B0E1-259D-7437-343293D348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520" y="1429702"/>
            <a:ext cx="3913982" cy="2935486"/>
          </a:xfrm>
          <a:prstGeom prst="rect">
            <a:avLst/>
          </a:prstGeom>
        </p:spPr>
      </p:pic>
      <p:pic>
        <p:nvPicPr>
          <p:cNvPr id="9" name="Immagine 8" descr="Immagine che contiene diagramma, linea, cerchio, Diagramma&#10;&#10;Il contenuto generato dall'IA potrebbe non essere corretto.">
            <a:extLst>
              <a:ext uri="{FF2B5EF4-FFF2-40B4-BE49-F238E27FC236}">
                <a16:creationId xmlns:a16="http://schemas.microsoft.com/office/drawing/2014/main" id="{997EBBA9-47E4-6FB0-A518-9C7654F38D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1498" y="1429702"/>
            <a:ext cx="3913982" cy="2935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27090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2E168310-3C45-AB3F-815E-F14D00FCFB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521" y="139166"/>
            <a:ext cx="8581043" cy="840400"/>
          </a:xfrm>
        </p:spPr>
        <p:txBody>
          <a:bodyPr/>
          <a:lstStyle/>
          <a:p>
            <a:r>
              <a:rPr lang="it-IT" dirty="0">
                <a:latin typeface="Georgia" panose="02040502050405020303" pitchFamily="18" charset="0"/>
              </a:rPr>
              <a:t>Network Control: Project 22</a:t>
            </a:r>
            <a:endParaRPr lang="it-IT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E806FFE2-470D-B0B6-93D7-2B5338D2ED16}"/>
              </a:ext>
            </a:extLst>
          </p:cNvPr>
          <p:cNvSpPr txBox="1"/>
          <p:nvPr/>
        </p:nvSpPr>
        <p:spPr>
          <a:xfrm>
            <a:off x="288520" y="599768"/>
            <a:ext cx="78985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chemeClr val="bg2"/>
                </a:solidFill>
                <a:latin typeface="Georgia" panose="02040502050405020303" pitchFamily="18" charset="0"/>
              </a:rPr>
              <a:t>Descrete</a:t>
            </a:r>
            <a:r>
              <a:rPr lang="it-IT" dirty="0">
                <a:solidFill>
                  <a:schemeClr val="bg2"/>
                </a:solidFill>
                <a:latin typeface="Georgia" panose="02040502050405020303" pitchFamily="18" charset="0"/>
              </a:rPr>
              <a:t> Time – </a:t>
            </a:r>
            <a:r>
              <a:rPr lang="it-IT" dirty="0" err="1">
                <a:solidFill>
                  <a:schemeClr val="bg2"/>
                </a:solidFill>
                <a:latin typeface="Georgia" panose="02040502050405020303" pitchFamily="18" charset="0"/>
              </a:rPr>
              <a:t>Distribuited</a:t>
            </a:r>
            <a:r>
              <a:rPr lang="it-IT" dirty="0">
                <a:solidFill>
                  <a:schemeClr val="bg2"/>
                </a:solidFill>
                <a:latin typeface="Georgia" panose="02040502050405020303" pitchFamily="18" charset="0"/>
              </a:rPr>
              <a:t> star </a:t>
            </a:r>
            <a:r>
              <a:rPr lang="it-IT" dirty="0" err="1">
                <a:solidFill>
                  <a:schemeClr val="bg2"/>
                </a:solidFill>
                <a:latin typeface="Georgia" panose="02040502050405020303" pitchFamily="18" charset="0"/>
              </a:rPr>
              <a:t>circle</a:t>
            </a:r>
            <a:r>
              <a:rPr lang="it-IT" dirty="0">
                <a:solidFill>
                  <a:schemeClr val="bg2"/>
                </a:solidFill>
                <a:latin typeface="Georgia" panose="02040502050405020303" pitchFamily="18" charset="0"/>
              </a:rPr>
              <a:t> and </a:t>
            </a:r>
            <a:r>
              <a:rPr lang="it-IT" dirty="0" err="1">
                <a:solidFill>
                  <a:schemeClr val="bg2"/>
                </a:solidFill>
                <a:latin typeface="Georgia" panose="02040502050405020303" pitchFamily="18" charset="0"/>
              </a:rPr>
              <a:t>effort</a:t>
            </a:r>
            <a:r>
              <a:rPr lang="it-IT" dirty="0">
                <a:solidFill>
                  <a:schemeClr val="bg2"/>
                </a:solidFill>
                <a:latin typeface="Georgia" panose="02040502050405020303" pitchFamily="18" charset="0"/>
              </a:rPr>
              <a:t> control</a:t>
            </a:r>
            <a:endParaRPr lang="en-GB" dirty="0">
              <a:solidFill>
                <a:schemeClr val="bg2"/>
              </a:solidFill>
              <a:latin typeface="Georgia" panose="02040502050405020303" pitchFamily="18" charset="0"/>
            </a:endParaRPr>
          </a:p>
        </p:txBody>
      </p:sp>
      <p:pic>
        <p:nvPicPr>
          <p:cNvPr id="7" name="Immagine 6" descr="Immagine che contiene diagramma, testo, linea, cerchio&#10;&#10;Il contenuto generato dall'IA potrebbe non essere corretto.">
            <a:extLst>
              <a:ext uri="{FF2B5EF4-FFF2-40B4-BE49-F238E27FC236}">
                <a16:creationId xmlns:a16="http://schemas.microsoft.com/office/drawing/2014/main" id="{151F5356-9C99-31DD-7834-A77C68ADE7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959" y="1440168"/>
            <a:ext cx="4388840" cy="3291630"/>
          </a:xfrm>
          <a:prstGeom prst="rect">
            <a:avLst/>
          </a:prstGeom>
        </p:spPr>
      </p:pic>
      <p:pic>
        <p:nvPicPr>
          <p:cNvPr id="9" name="Immagine 8" descr="Immagine che contiene diagramma, testo, Diagramma, linea&#10;&#10;Il contenuto generato dall'IA potrebbe non essere corretto.">
            <a:extLst>
              <a:ext uri="{FF2B5EF4-FFF2-40B4-BE49-F238E27FC236}">
                <a16:creationId xmlns:a16="http://schemas.microsoft.com/office/drawing/2014/main" id="{C04560E0-41C3-948D-A262-D530F3D6BA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7794" y="1429702"/>
            <a:ext cx="4388840" cy="3291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8384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542310-6C60-F5F9-EB64-B9C2C2554A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7109B4B-A1F9-D736-04BB-0E4E0C8E97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latin typeface="Georgia" panose="02040502050405020303" pitchFamily="18" charset="0"/>
              </a:rPr>
              <a:t>Network Control: Project 22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41A82779-DDBC-DCC4-01D2-6E1676E2A28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99412"/>
                <a:ext cx="8323726" cy="4826752"/>
              </a:xfrm>
            </p:spPr>
            <p:txBody>
              <a:bodyPr>
                <a:normAutofit/>
              </a:bodyPr>
              <a:lstStyle/>
              <a:p>
                <a:r>
                  <a:rPr lang="it-IT" sz="1800" dirty="0">
                    <a:latin typeface="Georgia" panose="02040502050405020303" pitchFamily="18" charset="0"/>
                  </a:rPr>
                  <a:t>Imposing the following information </a:t>
                </a:r>
                <a:r>
                  <a:rPr lang="it-IT" sz="1800" dirty="0" err="1">
                    <a:latin typeface="Georgia" panose="02040502050405020303" pitchFamily="18" charset="0"/>
                  </a:rPr>
                  <a:t>structure</a:t>
                </a:r>
                <a:r>
                  <a:rPr lang="it-IT" sz="1800" dirty="0">
                    <a:latin typeface="Georgia" panose="02040502050405020303" pitchFamily="18" charset="0"/>
                  </a:rPr>
                  <a:t> </a:t>
                </a:r>
                <a:r>
                  <a:rPr lang="it-IT" sz="1800" dirty="0" err="1">
                    <a:latin typeface="Georgia" panose="02040502050405020303" pitchFamily="18" charset="0"/>
                  </a:rPr>
                  <a:t>constriants</a:t>
                </a:r>
                <a:r>
                  <a:rPr lang="it-IT" sz="1800" dirty="0"/>
                  <a:t>:</a:t>
                </a:r>
              </a:p>
              <a:p>
                <a:r>
                  <a:rPr lang="it-IT" sz="1800" i="1" dirty="0" err="1">
                    <a:latin typeface="Georgia" panose="02040502050405020303" pitchFamily="18" charset="0"/>
                  </a:rPr>
                  <a:t>Centralized</a:t>
                </a:r>
                <a:r>
                  <a:rPr lang="it-IT" sz="1800" i="1" dirty="0">
                    <a:latin typeface="Georgia" panose="02040502050405020303" pitchFamily="18" charset="0"/>
                  </a:rPr>
                  <a:t> </a:t>
                </a:r>
                <a:r>
                  <a:rPr lang="it-IT" sz="1800" i="1" dirty="0" err="1">
                    <a:latin typeface="Georgia" panose="02040502050405020303" pitchFamily="18" charset="0"/>
                  </a:rPr>
                  <a:t>structure</a:t>
                </a:r>
                <a:r>
                  <a:rPr lang="it-IT" sz="1800" i="1" dirty="0">
                    <a:latin typeface="Georgia" panose="02040502050405020303" pitchFamily="18" charset="0"/>
                  </a:rPr>
                  <a:t> </a:t>
                </a:r>
                <a:r>
                  <a:rPr lang="it-IT" sz="1800" i="1" dirty="0" err="1">
                    <a:latin typeface="Georgia" panose="02040502050405020303" pitchFamily="18" charset="0"/>
                  </a:rPr>
                  <a:t>is</a:t>
                </a:r>
                <a:r>
                  <a:rPr lang="it-IT" sz="1800" i="1" dirty="0">
                    <a:latin typeface="Georgia" panose="02040502050405020303" pitchFamily="18" charset="0"/>
                  </a:rPr>
                  <a:t> a 9 x 9 </a:t>
                </a:r>
                <a:r>
                  <a:rPr lang="it-IT" sz="1800" i="1" dirty="0" err="1">
                    <a:latin typeface="Georgia" panose="02040502050405020303" pitchFamily="18" charset="0"/>
                  </a:rPr>
                  <a:t>matrix</a:t>
                </a:r>
                <a:r>
                  <a:rPr lang="it-IT" sz="1800" i="1" dirty="0">
                    <a:latin typeface="Georgia" panose="02040502050405020303" pitchFamily="18" charset="0"/>
                  </a:rPr>
                  <a:t>:  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it-IT" sz="1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it-IT" sz="18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it-IT" sz="1800" i="1" smtClean="0"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it-IT" sz="1800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it-IT" sz="1800" i="1" smtClean="0">
                                  <a:latin typeface="Cambria Math" panose="02040503050406030204" pitchFamily="18" charset="0"/>
                                </a:rPr>
                                <m:t>⋱</m:t>
                              </m:r>
                            </m:e>
                            <m:e>
                              <m:r>
                                <a:rPr lang="it-IT" sz="1800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it-IT" sz="1800" i="1" smtClean="0"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it-IT" sz="1800" i="1" dirty="0">
                  <a:latin typeface="Georgia" panose="02040502050405020303" pitchFamily="18" charset="0"/>
                </a:endParaRPr>
              </a:p>
              <a:p>
                <a:r>
                  <a:rPr lang="it-IT" sz="1800" i="1" dirty="0" err="1">
                    <a:latin typeface="Georgia" panose="02040502050405020303" pitchFamily="18" charset="0"/>
                  </a:rPr>
                  <a:t>Decentralized</a:t>
                </a:r>
                <a:r>
                  <a:rPr lang="it-IT" sz="1800" i="1" dirty="0">
                    <a:latin typeface="Georgia" panose="02040502050405020303" pitchFamily="18" charset="0"/>
                  </a:rPr>
                  <a:t> </a:t>
                </a:r>
                <a:r>
                  <a:rPr lang="it-IT" sz="1800" i="1" dirty="0" err="1">
                    <a:latin typeface="Georgia" panose="02040502050405020303" pitchFamily="18" charset="0"/>
                  </a:rPr>
                  <a:t>structure</a:t>
                </a:r>
                <a:r>
                  <a:rPr lang="it-IT" sz="1800" i="1" dirty="0">
                    <a:latin typeface="Georgia" panose="02040502050405020303" pitchFamily="18" charset="0"/>
                  </a:rPr>
                  <a:t> </a:t>
                </a:r>
                <a:r>
                  <a:rPr lang="it-IT" sz="1800" i="1" dirty="0" err="1">
                    <a:latin typeface="Georgia" panose="02040502050405020303" pitchFamily="18" charset="0"/>
                  </a:rPr>
                  <a:t>is</a:t>
                </a:r>
                <a:r>
                  <a:rPr lang="it-IT" sz="1800" i="1" dirty="0">
                    <a:latin typeface="Georgia" panose="02040502050405020303" pitchFamily="18" charset="0"/>
                  </a:rPr>
                  <a:t> a 9 x 9 </a:t>
                </a:r>
                <a:r>
                  <a:rPr lang="it-IT" sz="1800" i="1" dirty="0" err="1">
                    <a:latin typeface="Georgia" panose="02040502050405020303" pitchFamily="18" charset="0"/>
                  </a:rPr>
                  <a:t>indenty</a:t>
                </a:r>
                <a:r>
                  <a:rPr lang="it-IT" sz="1800" i="1" dirty="0">
                    <a:latin typeface="Georgia" panose="02040502050405020303" pitchFamily="18" charset="0"/>
                  </a:rPr>
                  <a:t> </a:t>
                </a:r>
                <a:r>
                  <a:rPr lang="it-IT" sz="1800" i="1" dirty="0" err="1">
                    <a:latin typeface="Georgia" panose="02040502050405020303" pitchFamily="18" charset="0"/>
                  </a:rPr>
                  <a:t>matrix</a:t>
                </a:r>
                <a:r>
                  <a:rPr lang="it-IT" sz="1800" i="1" dirty="0">
                    <a:latin typeface="Georgia" panose="02040502050405020303" pitchFamily="18" charset="0"/>
                  </a:rPr>
                  <a:t>: 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it-IT" sz="1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it-IT" sz="18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it-IT" sz="1800" i="1" smtClean="0"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it-IT" sz="1800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it-IT" sz="1800" i="1" smtClean="0">
                                  <a:latin typeface="Cambria Math" panose="02040503050406030204" pitchFamily="18" charset="0"/>
                                </a:rPr>
                                <m:t>⋱</m:t>
                              </m:r>
                            </m:e>
                            <m:e>
                              <m:r>
                                <a:rPr lang="it-IT" sz="1800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it-IT" sz="1800" i="1" smtClean="0"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it-IT" sz="1800" i="1" dirty="0">
                  <a:latin typeface="Georgia" panose="02040502050405020303" pitchFamily="18" charset="0"/>
                </a:endParaRPr>
              </a:p>
              <a:p>
                <a:r>
                  <a:rPr lang="it-IT" sz="1800" i="1" dirty="0">
                    <a:latin typeface="Georgia" panose="02040502050405020303" pitchFamily="18" charset="0"/>
                  </a:rPr>
                  <a:t> </a:t>
                </a:r>
              </a:p>
              <a:p>
                <a:r>
                  <a:rPr lang="it-IT" sz="1800" i="1" dirty="0" err="1">
                    <a:latin typeface="Georgia" panose="02040502050405020303" pitchFamily="18" charset="0"/>
                  </a:rPr>
                  <a:t>Distribuited</a:t>
                </a:r>
                <a:r>
                  <a:rPr lang="it-IT" sz="1800" i="1" dirty="0">
                    <a:latin typeface="Georgia" panose="02040502050405020303" pitchFamily="18" charset="0"/>
                  </a:rPr>
                  <a:t> star </a:t>
                </a:r>
                <a:r>
                  <a:rPr lang="it-IT" sz="1800" i="1" dirty="0" err="1">
                    <a:latin typeface="Georgia" panose="02040502050405020303" pitchFamily="18" charset="0"/>
                  </a:rPr>
                  <a:t>structure</a:t>
                </a:r>
                <a:r>
                  <a:rPr lang="it-IT" sz="1800" i="1" dirty="0">
                    <a:latin typeface="Georgia" panose="02040502050405020303" pitchFamily="18" charset="0"/>
                  </a:rPr>
                  <a:t> </a:t>
                </a:r>
                <a:r>
                  <a:rPr lang="it-IT" sz="1800" i="1" dirty="0" err="1">
                    <a:latin typeface="Georgia" panose="02040502050405020303" pitchFamily="18" charset="0"/>
                  </a:rPr>
                  <a:t>is</a:t>
                </a:r>
                <a:r>
                  <a:rPr lang="it-IT" sz="1800" i="1" dirty="0">
                    <a:latin typeface="Georgia" panose="02040502050405020303" pitchFamily="18" charset="0"/>
                  </a:rPr>
                  <a:t> a 9 x 9 </a:t>
                </a:r>
                <a:r>
                  <a:rPr lang="it-IT" sz="1800" i="1" dirty="0" err="1">
                    <a:latin typeface="Georgia" panose="02040502050405020303" pitchFamily="18" charset="0"/>
                  </a:rPr>
                  <a:t>bordered</a:t>
                </a:r>
                <a:r>
                  <a:rPr lang="it-IT" sz="1800" i="1" dirty="0">
                    <a:latin typeface="Georgia" panose="02040502050405020303" pitchFamily="18" charset="0"/>
                  </a:rPr>
                  <a:t> </a:t>
                </a:r>
                <a:r>
                  <a:rPr lang="it-IT" sz="1800" i="1" dirty="0" err="1">
                    <a:latin typeface="Georgia" panose="02040502050405020303" pitchFamily="18" charset="0"/>
                  </a:rPr>
                  <a:t>block</a:t>
                </a:r>
                <a:r>
                  <a:rPr lang="it-IT" sz="1800" i="1" dirty="0">
                    <a:latin typeface="Georgia" panose="02040502050405020303" pitchFamily="18" charset="0"/>
                  </a:rPr>
                  <a:t> </a:t>
                </a:r>
                <a:r>
                  <a:rPr lang="it-IT" sz="1800" i="1" dirty="0" err="1">
                    <a:latin typeface="Georgia" panose="02040502050405020303" pitchFamily="18" charset="0"/>
                  </a:rPr>
                  <a:t>diagonal</a:t>
                </a:r>
                <a:r>
                  <a:rPr lang="it-IT" sz="1800" i="1" dirty="0">
                    <a:latin typeface="Georgia" panose="02040502050405020303" pitchFamily="18" charset="0"/>
                  </a:rPr>
                  <a:t> </a:t>
                </a:r>
                <a:r>
                  <a:rPr lang="it-IT" sz="1800" i="1" dirty="0" err="1">
                    <a:latin typeface="Georgia" panose="02040502050405020303" pitchFamily="18" charset="0"/>
                  </a:rPr>
                  <a:t>matrix</a:t>
                </a:r>
                <a:r>
                  <a:rPr lang="it-IT" sz="1800" i="1" dirty="0">
                    <a:latin typeface="Georgia" panose="02040502050405020303" pitchFamily="18" charset="0"/>
                  </a:rPr>
                  <a:t>: </a:t>
                </a:r>
              </a:p>
              <a:p>
                <a:endParaRPr lang="it-IT" sz="1800" i="1" dirty="0">
                  <a:latin typeface="Georgia" panose="02040502050405020303" pitchFamily="18" charset="0"/>
                </a:endParaRPr>
              </a:p>
              <a:p>
                <a:endParaRPr lang="it-IT" sz="1800" i="1" dirty="0">
                  <a:latin typeface="Georgia" panose="02040502050405020303" pitchFamily="18" charset="0"/>
                </a:endParaRPr>
              </a:p>
              <a:p>
                <a:r>
                  <a:rPr lang="it-IT" sz="1800" i="1" dirty="0" err="1">
                    <a:latin typeface="Georgia" panose="02040502050405020303" pitchFamily="18" charset="0"/>
                  </a:rPr>
                  <a:t>Distribuited</a:t>
                </a:r>
                <a:r>
                  <a:rPr lang="it-IT" sz="1800" i="1" dirty="0">
                    <a:latin typeface="Georgia" panose="02040502050405020303" pitchFamily="18" charset="0"/>
                  </a:rPr>
                  <a:t> </a:t>
                </a:r>
                <a:r>
                  <a:rPr lang="it-IT" sz="1800" i="1" dirty="0" err="1">
                    <a:latin typeface="Georgia" panose="02040502050405020303" pitchFamily="18" charset="0"/>
                  </a:rPr>
                  <a:t>string</a:t>
                </a:r>
                <a:r>
                  <a:rPr lang="it-IT" sz="1800" i="1" dirty="0">
                    <a:latin typeface="Georgia" panose="02040502050405020303" pitchFamily="18" charset="0"/>
                  </a:rPr>
                  <a:t> </a:t>
                </a:r>
                <a:r>
                  <a:rPr lang="it-IT" sz="1800" i="1" dirty="0" err="1">
                    <a:latin typeface="Georgia" panose="02040502050405020303" pitchFamily="18" charset="0"/>
                  </a:rPr>
                  <a:t>structure</a:t>
                </a:r>
                <a:r>
                  <a:rPr lang="it-IT" sz="1800" i="1" dirty="0">
                    <a:latin typeface="Georgia" panose="02040502050405020303" pitchFamily="18" charset="0"/>
                  </a:rPr>
                  <a:t> </a:t>
                </a:r>
                <a:r>
                  <a:rPr lang="it-IT" sz="1800" i="1" dirty="0" err="1">
                    <a:latin typeface="Georgia" panose="02040502050405020303" pitchFamily="18" charset="0"/>
                  </a:rPr>
                  <a:t>is</a:t>
                </a:r>
                <a:r>
                  <a:rPr lang="it-IT" sz="1800" i="1" dirty="0">
                    <a:latin typeface="Georgia" panose="02040502050405020303" pitchFamily="18" charset="0"/>
                  </a:rPr>
                  <a:t> 9 x 9 </a:t>
                </a:r>
                <a:r>
                  <a:rPr lang="it-IT" sz="1800" i="1" dirty="0" err="1">
                    <a:latin typeface="Georgia" panose="02040502050405020303" pitchFamily="18" charset="0"/>
                  </a:rPr>
                  <a:t>banded</a:t>
                </a:r>
                <a:r>
                  <a:rPr lang="it-IT" sz="1800" i="1" dirty="0">
                    <a:latin typeface="Georgia" panose="02040502050405020303" pitchFamily="18" charset="0"/>
                  </a:rPr>
                  <a:t> </a:t>
                </a:r>
                <a:r>
                  <a:rPr lang="it-IT" sz="1800" i="1" dirty="0" err="1">
                    <a:latin typeface="Georgia" panose="02040502050405020303" pitchFamily="18" charset="0"/>
                  </a:rPr>
                  <a:t>matrix</a:t>
                </a:r>
                <a:r>
                  <a:rPr lang="it-IT" sz="1800" i="1" dirty="0">
                    <a:latin typeface="Georgia" panose="02040502050405020303" pitchFamily="18" charset="0"/>
                  </a:rPr>
                  <a:t>:</a:t>
                </a:r>
              </a:p>
              <a:p>
                <a:endParaRPr lang="it-IT" sz="1800" i="1" dirty="0">
                  <a:latin typeface="Georgia" panose="02040502050405020303" pitchFamily="18" charset="0"/>
                </a:endParaRPr>
              </a:p>
              <a:p>
                <a:r>
                  <a:rPr lang="it-IT" sz="1800" dirty="0" err="1">
                    <a:latin typeface="Georgia" panose="02040502050405020303" pitchFamily="18" charset="0"/>
                  </a:rPr>
                  <a:t>We</a:t>
                </a:r>
                <a:r>
                  <a:rPr lang="it-IT" sz="1800" dirty="0">
                    <a:latin typeface="Georgia" panose="02040502050405020303" pitchFamily="18" charset="0"/>
                  </a:rPr>
                  <a:t> </a:t>
                </a:r>
                <a:r>
                  <a:rPr lang="it-IT" sz="1800" dirty="0" err="1">
                    <a:latin typeface="Georgia" panose="02040502050405020303" pitchFamily="18" charset="0"/>
                  </a:rPr>
                  <a:t>didn’t</a:t>
                </a:r>
                <a:r>
                  <a:rPr lang="it-IT" sz="1800" dirty="0">
                    <a:latin typeface="Georgia" panose="02040502050405020303" pitchFamily="18" charset="0"/>
                  </a:rPr>
                  <a:t> </a:t>
                </a:r>
                <a:r>
                  <a:rPr lang="it-IT" sz="1800" dirty="0" err="1">
                    <a:latin typeface="Georgia" panose="02040502050405020303" pitchFamily="18" charset="0"/>
                  </a:rPr>
                  <a:t>find</a:t>
                </a:r>
                <a:r>
                  <a:rPr lang="it-IT" sz="1800" dirty="0">
                    <a:latin typeface="Georgia" panose="02040502050405020303" pitchFamily="18" charset="0"/>
                  </a:rPr>
                  <a:t> </a:t>
                </a:r>
                <a:r>
                  <a:rPr lang="it-IT" sz="1800" dirty="0" err="1">
                    <a:latin typeface="Georgia" panose="02040502050405020303" pitchFamily="18" charset="0"/>
                  </a:rPr>
                  <a:t>fixed</a:t>
                </a:r>
                <a:r>
                  <a:rPr lang="it-IT" sz="1800" dirty="0">
                    <a:latin typeface="Georgia" panose="02040502050405020303" pitchFamily="18" charset="0"/>
                  </a:rPr>
                  <a:t> </a:t>
                </a:r>
                <a:r>
                  <a:rPr lang="it-IT" sz="1800" dirty="0" err="1">
                    <a:latin typeface="Georgia" panose="02040502050405020303" pitchFamily="18" charset="0"/>
                  </a:rPr>
                  <a:t>modes</a:t>
                </a:r>
                <a:r>
                  <a:rPr lang="it-IT" sz="1800" dirty="0">
                    <a:latin typeface="Georgia" panose="02040502050405020303" pitchFamily="18" charset="0"/>
                  </a:rPr>
                  <a:t> in the </a:t>
                </a:r>
                <a:r>
                  <a:rPr lang="it-IT" sz="1800" dirty="0" err="1">
                    <a:latin typeface="Georgia" panose="02040502050405020303" pitchFamily="18" charset="0"/>
                  </a:rPr>
                  <a:t>different</a:t>
                </a:r>
                <a:r>
                  <a:rPr lang="it-IT" sz="1800" dirty="0">
                    <a:latin typeface="Georgia" panose="02040502050405020303" pitchFamily="18" charset="0"/>
                  </a:rPr>
                  <a:t> control </a:t>
                </a:r>
                <a:r>
                  <a:rPr lang="it-IT" sz="1800" dirty="0" err="1">
                    <a:latin typeface="Georgia" panose="02040502050405020303" pitchFamily="18" charset="0"/>
                  </a:rPr>
                  <a:t>structure</a:t>
                </a:r>
                <a:r>
                  <a:rPr lang="it-IT" sz="1800" dirty="0">
                    <a:latin typeface="Georgia" panose="02040502050405020303" pitchFamily="18" charset="0"/>
                  </a:rPr>
                  <a:t> and in the </a:t>
                </a:r>
                <a:r>
                  <a:rPr lang="it-IT" sz="1800" dirty="0" err="1">
                    <a:latin typeface="Georgia" panose="02040502050405020303" pitchFamily="18" charset="0"/>
                  </a:rPr>
                  <a:t>continuos</a:t>
                </a:r>
                <a:r>
                  <a:rPr lang="it-IT" sz="1800" dirty="0">
                    <a:latin typeface="Georgia" panose="02040502050405020303" pitchFamily="18" charset="0"/>
                  </a:rPr>
                  <a:t> and </a:t>
                </a:r>
                <a:r>
                  <a:rPr lang="it-IT" sz="1800" dirty="0" err="1">
                    <a:latin typeface="Georgia" panose="02040502050405020303" pitchFamily="18" charset="0"/>
                  </a:rPr>
                  <a:t>discrite</a:t>
                </a:r>
                <a:r>
                  <a:rPr lang="it-IT" sz="1800" dirty="0">
                    <a:latin typeface="Georgia" panose="02040502050405020303" pitchFamily="18" charset="0"/>
                  </a:rPr>
                  <a:t> time.</a:t>
                </a:r>
              </a:p>
              <a:p>
                <a:endParaRPr lang="it-IT" sz="1800" i="1" dirty="0">
                  <a:latin typeface="Georgia" panose="02040502050405020303" pitchFamily="18" charset="0"/>
                </a:endParaRPr>
              </a:p>
              <a:p>
                <a:endParaRPr lang="it-IT" sz="1800" i="1" dirty="0">
                  <a:latin typeface="Georgia" panose="02040502050405020303" pitchFamily="18" charset="0"/>
                </a:endParaRPr>
              </a:p>
              <a:p>
                <a:endParaRPr lang="it-IT" sz="2000" dirty="0"/>
              </a:p>
            </p:txBody>
          </p:sp>
        </mc:Choice>
        <mc:Fallback xmlns="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41A82779-DDBC-DCC4-01D2-6E1676E2A2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99412"/>
                <a:ext cx="8323726" cy="4826752"/>
              </a:xfrm>
              <a:blipFill>
                <a:blip r:embed="rId2"/>
                <a:stretch>
                  <a:fillRect l="-586" t="-63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asellaDiTesto 3">
            <a:extLst>
              <a:ext uri="{FF2B5EF4-FFF2-40B4-BE49-F238E27FC236}">
                <a16:creationId xmlns:a16="http://schemas.microsoft.com/office/drawing/2014/main" id="{AF143837-9DED-4CC3-FE79-1FD6454469CC}"/>
              </a:ext>
            </a:extLst>
          </p:cNvPr>
          <p:cNvSpPr txBox="1"/>
          <p:nvPr/>
        </p:nvSpPr>
        <p:spPr>
          <a:xfrm>
            <a:off x="288521" y="599768"/>
            <a:ext cx="2538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chemeClr val="bg2"/>
                </a:solidFill>
                <a:latin typeface="Georgia" panose="02040502050405020303" pitchFamily="18" charset="0"/>
              </a:rPr>
              <a:t>Structure</a:t>
            </a:r>
            <a:r>
              <a:rPr lang="it-IT" dirty="0">
                <a:solidFill>
                  <a:schemeClr val="bg2"/>
                </a:solidFill>
                <a:latin typeface="Georgia" panose="02040502050405020303" pitchFamily="18" charset="0"/>
              </a:rPr>
              <a:t> </a:t>
            </a:r>
            <a:r>
              <a:rPr lang="it-IT" dirty="0" err="1">
                <a:solidFill>
                  <a:schemeClr val="bg2"/>
                </a:solidFill>
                <a:latin typeface="Georgia" panose="02040502050405020303" pitchFamily="18" charset="0"/>
              </a:rPr>
              <a:t>contraints</a:t>
            </a:r>
            <a:endParaRPr lang="en-GB" dirty="0">
              <a:solidFill>
                <a:schemeClr val="bg2"/>
              </a:solidFill>
              <a:latin typeface="Georgia" panose="02040502050405020303" pitchFamily="18" charset="0"/>
            </a:endParaRPr>
          </a:p>
        </p:txBody>
      </p:sp>
      <p:pic>
        <p:nvPicPr>
          <p:cNvPr id="6" name="Immagine 5" descr="Immagine che contiene diagramma&#10;&#10;Il contenuto generato dall'IA potrebbe non essere corretto.">
            <a:extLst>
              <a:ext uri="{FF2B5EF4-FFF2-40B4-BE49-F238E27FC236}">
                <a16:creationId xmlns:a16="http://schemas.microsoft.com/office/drawing/2014/main" id="{3A4214AD-D2E7-9618-A6CB-D5745E5966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8197" y="4486013"/>
            <a:ext cx="1126944" cy="866163"/>
          </a:xfrm>
          <a:prstGeom prst="rect">
            <a:avLst/>
          </a:prstGeom>
        </p:spPr>
      </p:pic>
      <p:pic>
        <p:nvPicPr>
          <p:cNvPr id="8" name="Immagine 7" descr="Immagine che contiene diagramma, schermata&#10;&#10;Il contenuto generato dall'IA potrebbe non essere corretto.">
            <a:extLst>
              <a:ext uri="{FF2B5EF4-FFF2-40B4-BE49-F238E27FC236}">
                <a16:creationId xmlns:a16="http://schemas.microsoft.com/office/drawing/2014/main" id="{D4858DDD-DA7B-A7F1-0411-CE3FE92526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5547" y="3288484"/>
            <a:ext cx="1204017" cy="1116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12713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733DEA9E-A7F7-EBB1-DA08-386530084F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521" y="139166"/>
            <a:ext cx="8581043" cy="840400"/>
          </a:xfrm>
        </p:spPr>
        <p:txBody>
          <a:bodyPr/>
          <a:lstStyle/>
          <a:p>
            <a:r>
              <a:rPr lang="it-IT" dirty="0">
                <a:latin typeface="Georgia" panose="02040502050405020303" pitchFamily="18" charset="0"/>
              </a:rPr>
              <a:t>Network Control: Project 22</a:t>
            </a:r>
            <a:endParaRPr lang="it-IT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86CADC43-04E1-9499-6633-95D3792CFEBE}"/>
              </a:ext>
            </a:extLst>
          </p:cNvPr>
          <p:cNvSpPr txBox="1"/>
          <p:nvPr/>
        </p:nvSpPr>
        <p:spPr>
          <a:xfrm>
            <a:off x="288520" y="599768"/>
            <a:ext cx="78985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2"/>
                </a:solidFill>
                <a:latin typeface="Georgia" panose="02040502050405020303" pitchFamily="18" charset="0"/>
              </a:rPr>
              <a:t>Discrete time – </a:t>
            </a:r>
            <a:r>
              <a:rPr lang="it-IT" dirty="0" err="1">
                <a:solidFill>
                  <a:schemeClr val="bg2"/>
                </a:solidFill>
                <a:latin typeface="Georgia" panose="02040502050405020303" pitchFamily="18" charset="0"/>
              </a:rPr>
              <a:t>Distrubuited</a:t>
            </a:r>
            <a:r>
              <a:rPr lang="it-IT" dirty="0">
                <a:solidFill>
                  <a:schemeClr val="bg2"/>
                </a:solidFill>
                <a:latin typeface="Georgia" panose="02040502050405020303" pitchFamily="18" charset="0"/>
              </a:rPr>
              <a:t> star H2 control</a:t>
            </a:r>
            <a:endParaRPr lang="en-GB" dirty="0">
              <a:solidFill>
                <a:schemeClr val="bg2"/>
              </a:solidFill>
              <a:latin typeface="Georgia" panose="02040502050405020303" pitchFamily="18" charset="0"/>
            </a:endParaRPr>
          </a:p>
        </p:txBody>
      </p:sp>
      <p:pic>
        <p:nvPicPr>
          <p:cNvPr id="7" name="Immagine 6" descr="Immagine che contiene testo, diagramma, Diagramma, linea&#10;&#10;Il contenuto generato dall'IA potrebbe non essere corretto.">
            <a:extLst>
              <a:ext uri="{FF2B5EF4-FFF2-40B4-BE49-F238E27FC236}">
                <a16:creationId xmlns:a16="http://schemas.microsoft.com/office/drawing/2014/main" id="{3791F147-4FD2-C408-F100-EB885F07B6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319" y="1429702"/>
            <a:ext cx="4789687" cy="3592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48243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olo 1">
            <a:extLst>
              <a:ext uri="{FF2B5EF4-FFF2-40B4-BE49-F238E27FC236}">
                <a16:creationId xmlns:a16="http://schemas.microsoft.com/office/drawing/2014/main" id="{66CE9ADA-80A6-49AE-DB56-686874BFCE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521" y="139166"/>
            <a:ext cx="8581043" cy="840400"/>
          </a:xfrm>
        </p:spPr>
        <p:txBody>
          <a:bodyPr/>
          <a:lstStyle/>
          <a:p>
            <a:r>
              <a:rPr lang="it-IT" dirty="0">
                <a:latin typeface="Georgia" panose="02040502050405020303" pitchFamily="18" charset="0"/>
              </a:rPr>
              <a:t>Network Control: Project 22</a:t>
            </a:r>
            <a:endParaRPr lang="it-IT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8799AAF5-24A4-B0D6-B634-67579F2325F8}"/>
              </a:ext>
            </a:extLst>
          </p:cNvPr>
          <p:cNvSpPr txBox="1"/>
          <p:nvPr/>
        </p:nvSpPr>
        <p:spPr>
          <a:xfrm>
            <a:off x="288520" y="599768"/>
            <a:ext cx="78985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2"/>
                </a:solidFill>
                <a:latin typeface="Georgia" panose="02040502050405020303" pitchFamily="18" charset="0"/>
              </a:rPr>
              <a:t>Discrete time –Position of mass 1 with </a:t>
            </a:r>
            <a:r>
              <a:rPr lang="it-IT" dirty="0" err="1">
                <a:solidFill>
                  <a:schemeClr val="bg2"/>
                </a:solidFill>
                <a:latin typeface="Georgia" panose="02040502050405020303" pitchFamily="18" charset="0"/>
              </a:rPr>
              <a:t>distribuited</a:t>
            </a:r>
            <a:r>
              <a:rPr lang="it-IT" dirty="0">
                <a:solidFill>
                  <a:schemeClr val="bg2"/>
                </a:solidFill>
                <a:latin typeface="Georgia" panose="02040502050405020303" pitchFamily="18" charset="0"/>
              </a:rPr>
              <a:t> star </a:t>
            </a:r>
            <a:r>
              <a:rPr lang="it-IT" dirty="0" err="1">
                <a:solidFill>
                  <a:schemeClr val="bg2"/>
                </a:solidFill>
                <a:latin typeface="Georgia" panose="02040502050405020303" pitchFamily="18" charset="0"/>
              </a:rPr>
              <a:t>structure</a:t>
            </a:r>
            <a:endParaRPr lang="en-GB" dirty="0">
              <a:solidFill>
                <a:schemeClr val="bg2"/>
              </a:solidFill>
              <a:latin typeface="Georgia" panose="02040502050405020303" pitchFamily="18" charset="0"/>
            </a:endParaRPr>
          </a:p>
          <a:p>
            <a:endParaRPr lang="en-GB" dirty="0">
              <a:solidFill>
                <a:schemeClr val="bg2"/>
              </a:solidFill>
              <a:latin typeface="Georgia" panose="02040502050405020303" pitchFamily="18" charset="0"/>
            </a:endParaRPr>
          </a:p>
          <a:p>
            <a:endParaRPr lang="en-GB" dirty="0">
              <a:solidFill>
                <a:schemeClr val="bg2"/>
              </a:solidFill>
              <a:latin typeface="Georgia" panose="02040502050405020303" pitchFamily="18" charset="0"/>
            </a:endParaRPr>
          </a:p>
          <a:p>
            <a:endParaRPr lang="en-GB" dirty="0">
              <a:solidFill>
                <a:schemeClr val="bg2"/>
              </a:solidFill>
              <a:latin typeface="Georgia" panose="02040502050405020303" pitchFamily="18" charset="0"/>
            </a:endParaRPr>
          </a:p>
        </p:txBody>
      </p:sp>
      <p:pic>
        <p:nvPicPr>
          <p:cNvPr id="10" name="Immagine 9" descr="Immagine che contiene testo, linea, Diagramma, diagramma&#10;&#10;Il contenuto generato dall'IA potrebbe non essere corretto.">
            <a:extLst>
              <a:ext uri="{FF2B5EF4-FFF2-40B4-BE49-F238E27FC236}">
                <a16:creationId xmlns:a16="http://schemas.microsoft.com/office/drawing/2014/main" id="{D92EE638-E26B-C87E-E391-21FC673448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271" y="1465602"/>
            <a:ext cx="4586729" cy="3387627"/>
          </a:xfrm>
          <a:prstGeom prst="rect">
            <a:avLst/>
          </a:prstGeom>
        </p:spPr>
      </p:pic>
      <p:pic>
        <p:nvPicPr>
          <p:cNvPr id="12" name="Immagine 11" descr="Immagine che contiene testo, linea, Diagramma, diagramma&#10;&#10;Il contenuto generato dall'IA potrebbe non essere corretto.">
            <a:extLst>
              <a:ext uri="{FF2B5EF4-FFF2-40B4-BE49-F238E27FC236}">
                <a16:creationId xmlns:a16="http://schemas.microsoft.com/office/drawing/2014/main" id="{8709D3E9-3FD3-7648-896F-CE54EA4491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2000" y="1413182"/>
            <a:ext cx="4586729" cy="3440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7111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C402B99C-B7A1-42CA-E4DC-8457A1F9D0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521" y="139166"/>
            <a:ext cx="8581043" cy="840400"/>
          </a:xfrm>
        </p:spPr>
        <p:txBody>
          <a:bodyPr/>
          <a:lstStyle/>
          <a:p>
            <a:r>
              <a:rPr lang="it-IT" dirty="0">
                <a:latin typeface="Georgia" panose="02040502050405020303" pitchFamily="18" charset="0"/>
              </a:rPr>
              <a:t>Network Control: Project 22</a:t>
            </a:r>
            <a:endParaRPr lang="it-IT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E88B40C1-F0E4-7E08-2CDB-DC2803648146}"/>
              </a:ext>
            </a:extLst>
          </p:cNvPr>
          <p:cNvSpPr txBox="1"/>
          <p:nvPr/>
        </p:nvSpPr>
        <p:spPr>
          <a:xfrm>
            <a:off x="288521" y="599768"/>
            <a:ext cx="6307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2"/>
                </a:solidFill>
                <a:latin typeface="Georgia" panose="02040502050405020303" pitchFamily="18" charset="0"/>
              </a:rPr>
              <a:t>Discrete time – </a:t>
            </a:r>
            <a:r>
              <a:rPr lang="it-IT" dirty="0" err="1">
                <a:solidFill>
                  <a:schemeClr val="bg2"/>
                </a:solidFill>
                <a:latin typeface="Georgia" panose="02040502050405020303" pitchFamily="18" charset="0"/>
              </a:rPr>
              <a:t>Distribuited</a:t>
            </a:r>
            <a:r>
              <a:rPr lang="it-IT" dirty="0">
                <a:solidFill>
                  <a:schemeClr val="bg2"/>
                </a:solidFill>
                <a:latin typeface="Georgia" panose="02040502050405020303" pitchFamily="18" charset="0"/>
              </a:rPr>
              <a:t> star control </a:t>
            </a:r>
            <a:r>
              <a:rPr lang="it-IT" dirty="0" err="1">
                <a:solidFill>
                  <a:schemeClr val="bg2"/>
                </a:solidFill>
                <a:latin typeface="Georgia" panose="02040502050405020303" pitchFamily="18" charset="0"/>
              </a:rPr>
              <a:t>variables</a:t>
            </a:r>
            <a:endParaRPr lang="en-GB" dirty="0">
              <a:solidFill>
                <a:schemeClr val="bg2"/>
              </a:solidFill>
              <a:latin typeface="Georgia" panose="02040502050405020303" pitchFamily="18" charset="0"/>
            </a:endParaRPr>
          </a:p>
        </p:txBody>
      </p:sp>
      <p:pic>
        <p:nvPicPr>
          <p:cNvPr id="9" name="Immagine 8" descr="Immagine che contiene testo, linea, Diagramma, diagramma&#10;&#10;Il contenuto generato dall'IA potrebbe non essere corretto.">
            <a:extLst>
              <a:ext uri="{FF2B5EF4-FFF2-40B4-BE49-F238E27FC236}">
                <a16:creationId xmlns:a16="http://schemas.microsoft.com/office/drawing/2014/main" id="{CCC1D451-F35C-07AE-EA31-34927A132D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189" y="1311869"/>
            <a:ext cx="3846461" cy="2884846"/>
          </a:xfrm>
          <a:prstGeom prst="rect">
            <a:avLst/>
          </a:prstGeom>
        </p:spPr>
      </p:pic>
      <p:pic>
        <p:nvPicPr>
          <p:cNvPr id="11" name="Immagine 10" descr="Immagine che contiene testo, linea, Diagramma, numero&#10;&#10;Il contenuto generato dall'IA potrebbe non essere corretto.">
            <a:extLst>
              <a:ext uri="{FF2B5EF4-FFF2-40B4-BE49-F238E27FC236}">
                <a16:creationId xmlns:a16="http://schemas.microsoft.com/office/drawing/2014/main" id="{EE56874A-375A-064F-0353-A6D1F4E0DA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2878" y="1322335"/>
            <a:ext cx="3846461" cy="2884846"/>
          </a:xfrm>
          <a:prstGeom prst="rect">
            <a:avLst/>
          </a:prstGeom>
        </p:spPr>
      </p:pic>
      <p:sp>
        <p:nvSpPr>
          <p:cNvPr id="12" name="Ovale 11">
            <a:extLst>
              <a:ext uri="{FF2B5EF4-FFF2-40B4-BE49-F238E27FC236}">
                <a16:creationId xmlns:a16="http://schemas.microsoft.com/office/drawing/2014/main" id="{E8EBD6ED-E155-D36E-CA6C-AD1C470F45A8}"/>
              </a:ext>
            </a:extLst>
          </p:cNvPr>
          <p:cNvSpPr/>
          <p:nvPr/>
        </p:nvSpPr>
        <p:spPr>
          <a:xfrm>
            <a:off x="443609" y="2386560"/>
            <a:ext cx="681910" cy="70467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3" name="Connettore diritto 12">
            <a:extLst>
              <a:ext uri="{FF2B5EF4-FFF2-40B4-BE49-F238E27FC236}">
                <a16:creationId xmlns:a16="http://schemas.microsoft.com/office/drawing/2014/main" id="{E3477C08-5FE0-C14B-CC97-EA56FC7ACC1D}"/>
              </a:ext>
            </a:extLst>
          </p:cNvPr>
          <p:cNvCxnSpPr>
            <a:cxnSpLocks/>
            <a:stCxn id="12" idx="6"/>
          </p:cNvCxnSpPr>
          <p:nvPr/>
        </p:nvCxnSpPr>
        <p:spPr>
          <a:xfrm>
            <a:off x="1125519" y="2738898"/>
            <a:ext cx="1775400" cy="176169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4A70DA61-0CC2-08AA-36ED-AB4F971065C7}"/>
              </a:ext>
            </a:extLst>
          </p:cNvPr>
          <p:cNvCxnSpPr>
            <a:cxnSpLocks/>
          </p:cNvCxnSpPr>
          <p:nvPr/>
        </p:nvCxnSpPr>
        <p:spPr>
          <a:xfrm>
            <a:off x="772778" y="3091235"/>
            <a:ext cx="699142" cy="1752499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Immagine 15" descr="Immagine che contiene testo, linea, Diagramma, diagramma&#10;&#10;Il contenuto generato dall'IA potrebbe non essere corretto.">
            <a:extLst>
              <a:ext uri="{FF2B5EF4-FFF2-40B4-BE49-F238E27FC236}">
                <a16:creationId xmlns:a16="http://schemas.microsoft.com/office/drawing/2014/main" id="{443C5D80-3C25-8176-6921-FCE20D78183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2701" t="10229" r="46805" b="10229"/>
          <a:stretch/>
        </p:blipFill>
        <p:spPr>
          <a:xfrm>
            <a:off x="1391756" y="2930733"/>
            <a:ext cx="1959424" cy="2886658"/>
          </a:xfrm>
          <a:prstGeom prst="rect">
            <a:avLst/>
          </a:prstGeom>
        </p:spPr>
      </p:pic>
      <p:pic>
        <p:nvPicPr>
          <p:cNvPr id="20" name="Immagine 19" descr="Immagine che contiene testo, linea, Diagramma, diagramma&#10;&#10;Il contenuto generato dall'IA potrebbe non essere corretto.">
            <a:extLst>
              <a:ext uri="{FF2B5EF4-FFF2-40B4-BE49-F238E27FC236}">
                <a16:creationId xmlns:a16="http://schemas.microsoft.com/office/drawing/2014/main" id="{E7EDF562-89FC-E3C9-7A51-9008B6B3610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2788" t="7663" r="41865" b="16136"/>
          <a:stretch/>
        </p:blipFill>
        <p:spPr>
          <a:xfrm>
            <a:off x="5952740" y="2595623"/>
            <a:ext cx="2410240" cy="3037696"/>
          </a:xfrm>
          <a:prstGeom prst="rect">
            <a:avLst/>
          </a:prstGeom>
        </p:spPr>
      </p:pic>
      <p:sp>
        <p:nvSpPr>
          <p:cNvPr id="21" name="Ovale 20">
            <a:extLst>
              <a:ext uri="{FF2B5EF4-FFF2-40B4-BE49-F238E27FC236}">
                <a16:creationId xmlns:a16="http://schemas.microsoft.com/office/drawing/2014/main" id="{0E4003E7-CED4-5819-33FA-169DB1529750}"/>
              </a:ext>
            </a:extLst>
          </p:cNvPr>
          <p:cNvSpPr/>
          <p:nvPr/>
        </p:nvSpPr>
        <p:spPr>
          <a:xfrm>
            <a:off x="5010393" y="2034222"/>
            <a:ext cx="681910" cy="70467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22" name="Connettore diritto 21">
            <a:extLst>
              <a:ext uri="{FF2B5EF4-FFF2-40B4-BE49-F238E27FC236}">
                <a16:creationId xmlns:a16="http://schemas.microsoft.com/office/drawing/2014/main" id="{B73C5FD1-3E26-92CC-E450-6FBEDD62CF3E}"/>
              </a:ext>
            </a:extLst>
          </p:cNvPr>
          <p:cNvCxnSpPr>
            <a:cxnSpLocks/>
            <a:stCxn id="21" idx="6"/>
          </p:cNvCxnSpPr>
          <p:nvPr/>
        </p:nvCxnSpPr>
        <p:spPr>
          <a:xfrm>
            <a:off x="5692303" y="2386560"/>
            <a:ext cx="1756062" cy="209063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Connettore diritto 22">
            <a:extLst>
              <a:ext uri="{FF2B5EF4-FFF2-40B4-BE49-F238E27FC236}">
                <a16:creationId xmlns:a16="http://schemas.microsoft.com/office/drawing/2014/main" id="{A16445B7-DBC9-17C3-EB07-AFF7E618A6D8}"/>
              </a:ext>
            </a:extLst>
          </p:cNvPr>
          <p:cNvCxnSpPr>
            <a:cxnSpLocks/>
          </p:cNvCxnSpPr>
          <p:nvPr/>
        </p:nvCxnSpPr>
        <p:spPr>
          <a:xfrm>
            <a:off x="5274270" y="2738897"/>
            <a:ext cx="690256" cy="2104837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93860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18AC12C0-B74A-5BCE-2534-BA3A6C3726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521" y="139166"/>
            <a:ext cx="8581043" cy="840400"/>
          </a:xfrm>
        </p:spPr>
        <p:txBody>
          <a:bodyPr/>
          <a:lstStyle/>
          <a:p>
            <a:r>
              <a:rPr lang="it-IT" dirty="0">
                <a:latin typeface="Georgia" panose="02040502050405020303" pitchFamily="18" charset="0"/>
              </a:rPr>
              <a:t>Network Control: Project 22</a:t>
            </a:r>
            <a:endParaRPr lang="it-IT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B9E3922D-4049-1411-D2DD-A989FC10EB8C}"/>
              </a:ext>
            </a:extLst>
          </p:cNvPr>
          <p:cNvSpPr txBox="1"/>
          <p:nvPr/>
        </p:nvSpPr>
        <p:spPr>
          <a:xfrm>
            <a:off x="288520" y="599768"/>
            <a:ext cx="78985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chemeClr val="bg2"/>
                </a:solidFill>
                <a:latin typeface="Georgia" panose="02040502050405020303" pitchFamily="18" charset="0"/>
              </a:rPr>
              <a:t>Descrete</a:t>
            </a:r>
            <a:r>
              <a:rPr lang="it-IT" dirty="0">
                <a:solidFill>
                  <a:schemeClr val="bg2"/>
                </a:solidFill>
                <a:latin typeface="Georgia" panose="02040502050405020303" pitchFamily="18" charset="0"/>
              </a:rPr>
              <a:t> Time – </a:t>
            </a:r>
            <a:r>
              <a:rPr lang="it-IT" dirty="0" err="1">
                <a:solidFill>
                  <a:schemeClr val="bg2"/>
                </a:solidFill>
                <a:latin typeface="Georgia" panose="02040502050405020303" pitchFamily="18" charset="0"/>
              </a:rPr>
              <a:t>Distribuited</a:t>
            </a:r>
            <a:r>
              <a:rPr lang="it-IT" dirty="0">
                <a:solidFill>
                  <a:schemeClr val="bg2"/>
                </a:solidFill>
                <a:latin typeface="Georgia" panose="02040502050405020303" pitchFamily="18" charset="0"/>
              </a:rPr>
              <a:t> </a:t>
            </a:r>
            <a:r>
              <a:rPr lang="it-IT" dirty="0" err="1">
                <a:solidFill>
                  <a:schemeClr val="bg2"/>
                </a:solidFill>
                <a:latin typeface="Georgia" panose="02040502050405020303" pitchFamily="18" charset="0"/>
              </a:rPr>
              <a:t>string</a:t>
            </a:r>
            <a:r>
              <a:rPr lang="it-IT" dirty="0">
                <a:solidFill>
                  <a:schemeClr val="bg2"/>
                </a:solidFill>
                <a:latin typeface="Georgia" panose="02040502050405020303" pitchFamily="18" charset="0"/>
              </a:rPr>
              <a:t> </a:t>
            </a:r>
            <a:r>
              <a:rPr lang="it-IT" dirty="0" err="1">
                <a:solidFill>
                  <a:schemeClr val="bg2"/>
                </a:solidFill>
                <a:latin typeface="Georgia" panose="02040502050405020303" pitchFamily="18" charset="0"/>
              </a:rPr>
              <a:t>stability</a:t>
            </a:r>
            <a:r>
              <a:rPr lang="it-IT" dirty="0">
                <a:solidFill>
                  <a:schemeClr val="bg2"/>
                </a:solidFill>
                <a:latin typeface="Georgia" panose="02040502050405020303" pitchFamily="18" charset="0"/>
              </a:rPr>
              <a:t> and performance control</a:t>
            </a:r>
            <a:endParaRPr lang="en-GB" dirty="0">
              <a:solidFill>
                <a:schemeClr val="bg2"/>
              </a:solidFill>
              <a:latin typeface="Georgia" panose="02040502050405020303" pitchFamily="18" charset="0"/>
            </a:endParaRPr>
          </a:p>
        </p:txBody>
      </p:sp>
      <p:pic>
        <p:nvPicPr>
          <p:cNvPr id="7" name="Immagine 6" descr="Immagine che contiene testo, diagramma, Diagramma, linea&#10;&#10;Il contenuto generato dall'IA potrebbe non essere corretto.">
            <a:extLst>
              <a:ext uri="{FF2B5EF4-FFF2-40B4-BE49-F238E27FC236}">
                <a16:creationId xmlns:a16="http://schemas.microsoft.com/office/drawing/2014/main" id="{C76DD1FE-725F-BDA7-17DD-1F493D6CF4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172" y="1429702"/>
            <a:ext cx="4361828" cy="3271371"/>
          </a:xfrm>
          <a:prstGeom prst="rect">
            <a:avLst/>
          </a:prstGeom>
        </p:spPr>
      </p:pic>
      <p:pic>
        <p:nvPicPr>
          <p:cNvPr id="9" name="Immagine 8" descr="Immagine che contiene diagramma, linea, cerchio, Diagramma&#10;&#10;Il contenuto generato dall'IA potrebbe non essere corretto.">
            <a:extLst>
              <a:ext uri="{FF2B5EF4-FFF2-40B4-BE49-F238E27FC236}">
                <a16:creationId xmlns:a16="http://schemas.microsoft.com/office/drawing/2014/main" id="{ED7AD02F-AA28-89FF-48B9-D4FD46EF62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6823" y="1440168"/>
            <a:ext cx="4361828" cy="3271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90201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5E33B97D-D04F-F2D9-2B67-73F8DEC46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521" y="139166"/>
            <a:ext cx="8581043" cy="840400"/>
          </a:xfrm>
        </p:spPr>
        <p:txBody>
          <a:bodyPr/>
          <a:lstStyle/>
          <a:p>
            <a:r>
              <a:rPr lang="it-IT" dirty="0">
                <a:latin typeface="Georgia" panose="02040502050405020303" pitchFamily="18" charset="0"/>
              </a:rPr>
              <a:t>Network Control: Project 22</a:t>
            </a:r>
            <a:endParaRPr lang="it-IT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AE4E1805-E214-6D9E-30F1-C3507C03903C}"/>
              </a:ext>
            </a:extLst>
          </p:cNvPr>
          <p:cNvSpPr txBox="1"/>
          <p:nvPr/>
        </p:nvSpPr>
        <p:spPr>
          <a:xfrm>
            <a:off x="288520" y="599768"/>
            <a:ext cx="78985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chemeClr val="bg2"/>
                </a:solidFill>
                <a:latin typeface="Georgia" panose="02040502050405020303" pitchFamily="18" charset="0"/>
              </a:rPr>
              <a:t>Descrete</a:t>
            </a:r>
            <a:r>
              <a:rPr lang="it-IT" dirty="0">
                <a:solidFill>
                  <a:schemeClr val="bg2"/>
                </a:solidFill>
                <a:latin typeface="Georgia" panose="02040502050405020303" pitchFamily="18" charset="0"/>
              </a:rPr>
              <a:t> Time – </a:t>
            </a:r>
            <a:r>
              <a:rPr lang="it-IT" dirty="0" err="1">
                <a:solidFill>
                  <a:schemeClr val="bg2"/>
                </a:solidFill>
                <a:latin typeface="Georgia" panose="02040502050405020303" pitchFamily="18" charset="0"/>
              </a:rPr>
              <a:t>Distribuited</a:t>
            </a:r>
            <a:r>
              <a:rPr lang="it-IT" dirty="0">
                <a:solidFill>
                  <a:schemeClr val="bg2"/>
                </a:solidFill>
                <a:latin typeface="Georgia" panose="02040502050405020303" pitchFamily="18" charset="0"/>
              </a:rPr>
              <a:t> </a:t>
            </a:r>
            <a:r>
              <a:rPr lang="it-IT" dirty="0" err="1">
                <a:solidFill>
                  <a:schemeClr val="bg2"/>
                </a:solidFill>
                <a:latin typeface="Georgia" panose="02040502050405020303" pitchFamily="18" charset="0"/>
              </a:rPr>
              <a:t>string</a:t>
            </a:r>
            <a:r>
              <a:rPr lang="it-IT" dirty="0">
                <a:solidFill>
                  <a:schemeClr val="bg2"/>
                </a:solidFill>
                <a:latin typeface="Georgia" panose="02040502050405020303" pitchFamily="18" charset="0"/>
              </a:rPr>
              <a:t> </a:t>
            </a:r>
            <a:r>
              <a:rPr lang="it-IT" dirty="0" err="1">
                <a:solidFill>
                  <a:schemeClr val="bg2"/>
                </a:solidFill>
                <a:latin typeface="Georgia" panose="02040502050405020303" pitchFamily="18" charset="0"/>
              </a:rPr>
              <a:t>circle</a:t>
            </a:r>
            <a:r>
              <a:rPr lang="it-IT" dirty="0">
                <a:solidFill>
                  <a:schemeClr val="bg2"/>
                </a:solidFill>
                <a:latin typeface="Georgia" panose="02040502050405020303" pitchFamily="18" charset="0"/>
              </a:rPr>
              <a:t> and </a:t>
            </a:r>
            <a:r>
              <a:rPr lang="it-IT" dirty="0" err="1">
                <a:solidFill>
                  <a:schemeClr val="bg2"/>
                </a:solidFill>
                <a:latin typeface="Georgia" panose="02040502050405020303" pitchFamily="18" charset="0"/>
              </a:rPr>
              <a:t>effort</a:t>
            </a:r>
            <a:r>
              <a:rPr lang="it-IT" dirty="0">
                <a:solidFill>
                  <a:schemeClr val="bg2"/>
                </a:solidFill>
                <a:latin typeface="Georgia" panose="02040502050405020303" pitchFamily="18" charset="0"/>
              </a:rPr>
              <a:t> control</a:t>
            </a:r>
            <a:endParaRPr lang="en-GB" dirty="0">
              <a:solidFill>
                <a:schemeClr val="bg2"/>
              </a:solidFill>
              <a:latin typeface="Georgia" panose="02040502050405020303" pitchFamily="18" charset="0"/>
            </a:endParaRPr>
          </a:p>
        </p:txBody>
      </p:sp>
      <p:pic>
        <p:nvPicPr>
          <p:cNvPr id="7" name="Immagine 6" descr="Immagine che contiene diagramma, testo, linea, cerchio&#10;&#10;Il contenuto generato dall'IA potrebbe non essere corretto.">
            <a:extLst>
              <a:ext uri="{FF2B5EF4-FFF2-40B4-BE49-F238E27FC236}">
                <a16:creationId xmlns:a16="http://schemas.microsoft.com/office/drawing/2014/main" id="{C33650EC-EB34-768B-0FF4-FB1212F2C5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555" y="1440168"/>
            <a:ext cx="4453445" cy="3340084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FA452AAE-D4E8-0CC9-CDE2-B94B4624FA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7794" y="1440168"/>
            <a:ext cx="4453445" cy="3340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83569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1FFCD7DB-CE85-3EBF-4E61-49BFB0E160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627" y="1541248"/>
            <a:ext cx="4052840" cy="3039630"/>
          </a:xfrm>
          <a:prstGeom prst="rect">
            <a:avLst/>
          </a:prstGeom>
        </p:spPr>
      </p:pic>
      <p:sp>
        <p:nvSpPr>
          <p:cNvPr id="6" name="Titolo 1">
            <a:extLst>
              <a:ext uri="{FF2B5EF4-FFF2-40B4-BE49-F238E27FC236}">
                <a16:creationId xmlns:a16="http://schemas.microsoft.com/office/drawing/2014/main" id="{4AFE4263-E8A7-6985-E53E-0630298999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521" y="139166"/>
            <a:ext cx="8581043" cy="840400"/>
          </a:xfrm>
        </p:spPr>
        <p:txBody>
          <a:bodyPr/>
          <a:lstStyle/>
          <a:p>
            <a:r>
              <a:rPr lang="it-IT" dirty="0">
                <a:latin typeface="Georgia" panose="02040502050405020303" pitchFamily="18" charset="0"/>
              </a:rPr>
              <a:t>Network Control: Project 22</a:t>
            </a:r>
            <a:endParaRPr lang="it-IT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65A2E1F6-C12B-872B-18E5-2C71CC701908}"/>
              </a:ext>
            </a:extLst>
          </p:cNvPr>
          <p:cNvSpPr txBox="1"/>
          <p:nvPr/>
        </p:nvSpPr>
        <p:spPr>
          <a:xfrm>
            <a:off x="288520" y="599768"/>
            <a:ext cx="78985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2"/>
                </a:solidFill>
                <a:latin typeface="Georgia" panose="02040502050405020303" pitchFamily="18" charset="0"/>
              </a:rPr>
              <a:t>Discrete time – </a:t>
            </a:r>
            <a:r>
              <a:rPr lang="it-IT" dirty="0" err="1">
                <a:solidFill>
                  <a:schemeClr val="bg2"/>
                </a:solidFill>
                <a:latin typeface="Georgia" panose="02040502050405020303" pitchFamily="18" charset="0"/>
              </a:rPr>
              <a:t>Distribuited</a:t>
            </a:r>
            <a:r>
              <a:rPr lang="it-IT" dirty="0">
                <a:solidFill>
                  <a:schemeClr val="bg2"/>
                </a:solidFill>
                <a:latin typeface="Georgia" panose="02040502050405020303" pitchFamily="18" charset="0"/>
              </a:rPr>
              <a:t> </a:t>
            </a:r>
            <a:r>
              <a:rPr lang="it-IT" dirty="0" err="1">
                <a:solidFill>
                  <a:schemeClr val="bg2"/>
                </a:solidFill>
                <a:latin typeface="Georgia" panose="02040502050405020303" pitchFamily="18" charset="0"/>
              </a:rPr>
              <a:t>string</a:t>
            </a:r>
            <a:r>
              <a:rPr lang="it-IT" dirty="0">
                <a:solidFill>
                  <a:schemeClr val="bg2"/>
                </a:solidFill>
                <a:latin typeface="Georgia" panose="02040502050405020303" pitchFamily="18" charset="0"/>
              </a:rPr>
              <a:t> H2 control</a:t>
            </a:r>
            <a:endParaRPr lang="en-GB" dirty="0">
              <a:solidFill>
                <a:schemeClr val="bg2"/>
              </a:solidFill>
              <a:latin typeface="Georgia" panose="02040502050405020303" pitchFamily="18" charset="0"/>
            </a:endParaRPr>
          </a:p>
          <a:p>
            <a:endParaRPr lang="en-GB" dirty="0">
              <a:solidFill>
                <a:schemeClr val="bg2"/>
              </a:solidFill>
              <a:latin typeface="Georgia" panose="02040502050405020303" pitchFamily="18" charset="0"/>
            </a:endParaRPr>
          </a:p>
          <a:p>
            <a:endParaRPr lang="en-GB" dirty="0">
              <a:solidFill>
                <a:schemeClr val="bg2"/>
              </a:solidFill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851433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8FB98626-1F78-8F3D-4152-FABE693B71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521" y="139166"/>
            <a:ext cx="8581043" cy="840400"/>
          </a:xfrm>
        </p:spPr>
        <p:txBody>
          <a:bodyPr/>
          <a:lstStyle/>
          <a:p>
            <a:r>
              <a:rPr lang="it-IT" dirty="0">
                <a:latin typeface="Georgia" panose="02040502050405020303" pitchFamily="18" charset="0"/>
              </a:rPr>
              <a:t>Network Control: Project 22</a:t>
            </a:r>
            <a:endParaRPr lang="it-IT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9AFFAC8F-F927-D98C-B744-182879173589}"/>
              </a:ext>
            </a:extLst>
          </p:cNvPr>
          <p:cNvSpPr txBox="1"/>
          <p:nvPr/>
        </p:nvSpPr>
        <p:spPr>
          <a:xfrm>
            <a:off x="288520" y="599768"/>
            <a:ext cx="78985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2"/>
                </a:solidFill>
                <a:latin typeface="Georgia" panose="02040502050405020303" pitchFamily="18" charset="0"/>
              </a:rPr>
              <a:t>Discrete time –Position of mass 1 with </a:t>
            </a:r>
            <a:r>
              <a:rPr lang="it-IT" dirty="0" err="1">
                <a:solidFill>
                  <a:schemeClr val="bg2"/>
                </a:solidFill>
                <a:latin typeface="Georgia" panose="02040502050405020303" pitchFamily="18" charset="0"/>
              </a:rPr>
              <a:t>distribuited</a:t>
            </a:r>
            <a:r>
              <a:rPr lang="it-IT" dirty="0">
                <a:solidFill>
                  <a:schemeClr val="bg2"/>
                </a:solidFill>
                <a:latin typeface="Georgia" panose="02040502050405020303" pitchFamily="18" charset="0"/>
              </a:rPr>
              <a:t> </a:t>
            </a:r>
            <a:r>
              <a:rPr lang="it-IT" dirty="0" err="1">
                <a:solidFill>
                  <a:schemeClr val="bg2"/>
                </a:solidFill>
                <a:latin typeface="Georgia" panose="02040502050405020303" pitchFamily="18" charset="0"/>
              </a:rPr>
              <a:t>string</a:t>
            </a:r>
            <a:r>
              <a:rPr lang="it-IT" dirty="0">
                <a:solidFill>
                  <a:schemeClr val="bg2"/>
                </a:solidFill>
                <a:latin typeface="Georgia" panose="02040502050405020303" pitchFamily="18" charset="0"/>
              </a:rPr>
              <a:t> </a:t>
            </a:r>
            <a:r>
              <a:rPr lang="it-IT" dirty="0" err="1">
                <a:solidFill>
                  <a:schemeClr val="bg2"/>
                </a:solidFill>
                <a:latin typeface="Georgia" panose="02040502050405020303" pitchFamily="18" charset="0"/>
              </a:rPr>
              <a:t>structure</a:t>
            </a:r>
            <a:endParaRPr lang="en-GB" dirty="0">
              <a:solidFill>
                <a:schemeClr val="bg2"/>
              </a:solidFill>
              <a:latin typeface="Georgia" panose="02040502050405020303" pitchFamily="18" charset="0"/>
            </a:endParaRPr>
          </a:p>
          <a:p>
            <a:endParaRPr lang="en-GB" dirty="0">
              <a:solidFill>
                <a:schemeClr val="bg2"/>
              </a:solidFill>
              <a:latin typeface="Georgia" panose="02040502050405020303" pitchFamily="18" charset="0"/>
            </a:endParaRPr>
          </a:p>
          <a:p>
            <a:endParaRPr lang="en-GB" dirty="0">
              <a:solidFill>
                <a:schemeClr val="bg2"/>
              </a:solidFill>
              <a:latin typeface="Georgia" panose="02040502050405020303" pitchFamily="18" charset="0"/>
            </a:endParaRPr>
          </a:p>
          <a:p>
            <a:endParaRPr lang="en-GB" dirty="0">
              <a:solidFill>
                <a:schemeClr val="bg2"/>
              </a:solidFill>
              <a:latin typeface="Georgia" panose="02040502050405020303" pitchFamily="18" charset="0"/>
            </a:endParaRPr>
          </a:p>
        </p:txBody>
      </p:sp>
      <p:pic>
        <p:nvPicPr>
          <p:cNvPr id="7" name="Immagine 6" descr="Immagine che contiene testo, linea, Diagramma, diagramma&#10;&#10;Il contenuto generato dall'IA potrebbe non essere corretto.">
            <a:extLst>
              <a:ext uri="{FF2B5EF4-FFF2-40B4-BE49-F238E27FC236}">
                <a16:creationId xmlns:a16="http://schemas.microsoft.com/office/drawing/2014/main" id="{F511F165-A13D-DEF8-7016-7DFAEB8FBA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44" y="1625252"/>
            <a:ext cx="4403324" cy="3302493"/>
          </a:xfrm>
          <a:prstGeom prst="rect">
            <a:avLst/>
          </a:prstGeom>
        </p:spPr>
      </p:pic>
      <p:pic>
        <p:nvPicPr>
          <p:cNvPr id="9" name="Immagine 8" descr="Immagine che contiene testo, linea, Diagramma, diagramma&#10;&#10;Il contenuto generato dall'IA potrebbe non essere corretto.">
            <a:extLst>
              <a:ext uri="{FF2B5EF4-FFF2-40B4-BE49-F238E27FC236}">
                <a16:creationId xmlns:a16="http://schemas.microsoft.com/office/drawing/2014/main" id="{6569E323-6A98-8BC4-2FFA-BEF1B447A0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625252"/>
            <a:ext cx="4403324" cy="3302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2203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4C2924E7-C226-EAB4-A509-0BC1EEAC46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521" y="139166"/>
            <a:ext cx="8581043" cy="840400"/>
          </a:xfrm>
        </p:spPr>
        <p:txBody>
          <a:bodyPr/>
          <a:lstStyle/>
          <a:p>
            <a:r>
              <a:rPr lang="it-IT" dirty="0">
                <a:latin typeface="Georgia" panose="02040502050405020303" pitchFamily="18" charset="0"/>
              </a:rPr>
              <a:t>Network Control: Project 22</a:t>
            </a:r>
            <a:endParaRPr lang="it-IT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AA7E5ED0-C177-5E4B-DEF6-5DE0D6619433}"/>
              </a:ext>
            </a:extLst>
          </p:cNvPr>
          <p:cNvSpPr txBox="1"/>
          <p:nvPr/>
        </p:nvSpPr>
        <p:spPr>
          <a:xfrm>
            <a:off x="288521" y="599768"/>
            <a:ext cx="6307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2"/>
                </a:solidFill>
                <a:latin typeface="Georgia" panose="02040502050405020303" pitchFamily="18" charset="0"/>
              </a:rPr>
              <a:t>Discrete time – </a:t>
            </a:r>
            <a:r>
              <a:rPr lang="it-IT" dirty="0" err="1">
                <a:solidFill>
                  <a:schemeClr val="bg2"/>
                </a:solidFill>
                <a:latin typeface="Georgia" panose="02040502050405020303" pitchFamily="18" charset="0"/>
              </a:rPr>
              <a:t>Distribuited</a:t>
            </a:r>
            <a:r>
              <a:rPr lang="it-IT" dirty="0">
                <a:solidFill>
                  <a:schemeClr val="bg2"/>
                </a:solidFill>
                <a:latin typeface="Georgia" panose="02040502050405020303" pitchFamily="18" charset="0"/>
              </a:rPr>
              <a:t> </a:t>
            </a:r>
            <a:r>
              <a:rPr lang="it-IT" dirty="0" err="1">
                <a:solidFill>
                  <a:schemeClr val="bg2"/>
                </a:solidFill>
                <a:latin typeface="Georgia" panose="02040502050405020303" pitchFamily="18" charset="0"/>
              </a:rPr>
              <a:t>string</a:t>
            </a:r>
            <a:r>
              <a:rPr lang="it-IT" dirty="0">
                <a:solidFill>
                  <a:schemeClr val="bg2"/>
                </a:solidFill>
                <a:latin typeface="Georgia" panose="02040502050405020303" pitchFamily="18" charset="0"/>
              </a:rPr>
              <a:t> control </a:t>
            </a:r>
            <a:r>
              <a:rPr lang="it-IT" dirty="0" err="1">
                <a:solidFill>
                  <a:schemeClr val="bg2"/>
                </a:solidFill>
                <a:latin typeface="Georgia" panose="02040502050405020303" pitchFamily="18" charset="0"/>
              </a:rPr>
              <a:t>variables</a:t>
            </a:r>
            <a:endParaRPr lang="en-GB" dirty="0">
              <a:solidFill>
                <a:schemeClr val="bg2"/>
              </a:solidFill>
              <a:latin typeface="Georgia" panose="02040502050405020303" pitchFamily="18" charset="0"/>
            </a:endParaRPr>
          </a:p>
        </p:txBody>
      </p:sp>
      <p:pic>
        <p:nvPicPr>
          <p:cNvPr id="7" name="Immagine 6" descr="Immagine che contiene testo, linea, Diagramma, diagramma&#10;&#10;Il contenuto generato dall'IA potrebbe non essere corretto.">
            <a:extLst>
              <a:ext uri="{FF2B5EF4-FFF2-40B4-BE49-F238E27FC236}">
                <a16:creationId xmlns:a16="http://schemas.microsoft.com/office/drawing/2014/main" id="{5340CE40-5200-6187-8215-CA870141B3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515090"/>
            <a:ext cx="4620377" cy="3465283"/>
          </a:xfrm>
          <a:prstGeom prst="rect">
            <a:avLst/>
          </a:prstGeom>
        </p:spPr>
      </p:pic>
      <p:pic>
        <p:nvPicPr>
          <p:cNvPr id="9" name="Immagine 8" descr="Immagine che contiene testo, linea, Diagramma, diagramma&#10;&#10;Il contenuto generato dall'IA potrebbe non essere corretto.">
            <a:extLst>
              <a:ext uri="{FF2B5EF4-FFF2-40B4-BE49-F238E27FC236}">
                <a16:creationId xmlns:a16="http://schemas.microsoft.com/office/drawing/2014/main" id="{52A9C267-8230-6990-B8A0-084D080ECF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0179" y="1515090"/>
            <a:ext cx="4620377" cy="3465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7663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F79BBB-4C4F-5D07-684B-4292AF69C4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3172F9B-F289-CC30-AE30-46B19C4F35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latin typeface="Georgia" panose="02040502050405020303" pitchFamily="18" charset="0"/>
              </a:rPr>
              <a:t>Network Control: Project 22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611BE6F-2497-F3B5-3F3E-55B470CD0F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endParaRPr lang="it-IT" dirty="0">
              <a:latin typeface="Georgia" panose="02040502050405020303" pitchFamily="18" charset="0"/>
            </a:endParaRPr>
          </a:p>
          <a:p>
            <a:pPr algn="ctr"/>
            <a:endParaRPr lang="it-IT" dirty="0">
              <a:latin typeface="Georgia" panose="02040502050405020303" pitchFamily="18" charset="0"/>
            </a:endParaRPr>
          </a:p>
          <a:p>
            <a:pPr algn="ctr"/>
            <a:endParaRPr lang="it-IT" dirty="0">
              <a:latin typeface="Georgia" panose="02040502050405020303" pitchFamily="18" charset="0"/>
            </a:endParaRPr>
          </a:p>
          <a:p>
            <a:pPr algn="ctr"/>
            <a:endParaRPr lang="it-IT" dirty="0">
              <a:latin typeface="Georgia" panose="02040502050405020303" pitchFamily="18" charset="0"/>
            </a:endParaRPr>
          </a:p>
          <a:p>
            <a:pPr algn="ctr"/>
            <a:r>
              <a:rPr lang="it-IT" sz="2800" dirty="0">
                <a:latin typeface="Georgia" panose="02040502050405020303" pitchFamily="18" charset="0"/>
              </a:rPr>
              <a:t>CONTINUOS TIME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002222DF-0799-2F05-F5B2-3B954F41F534}"/>
              </a:ext>
            </a:extLst>
          </p:cNvPr>
          <p:cNvSpPr txBox="1"/>
          <p:nvPr/>
        </p:nvSpPr>
        <p:spPr>
          <a:xfrm>
            <a:off x="288521" y="599768"/>
            <a:ext cx="2079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chemeClr val="bg2"/>
                </a:solidFill>
                <a:latin typeface="Georgia" panose="02040502050405020303" pitchFamily="18" charset="0"/>
              </a:rPr>
              <a:t>Continous</a:t>
            </a:r>
            <a:r>
              <a:rPr lang="it-IT" dirty="0">
                <a:solidFill>
                  <a:schemeClr val="bg2"/>
                </a:solidFill>
                <a:latin typeface="Georgia" panose="02040502050405020303" pitchFamily="18" charset="0"/>
              </a:rPr>
              <a:t> time</a:t>
            </a:r>
            <a:endParaRPr lang="en-GB" dirty="0">
              <a:solidFill>
                <a:schemeClr val="bg2"/>
              </a:solidFill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90740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9D06FE-6079-F444-5F1D-F940D4E8AE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430829D-2ABB-C2CA-94DE-3B474C88D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latin typeface="Georgia" panose="02040502050405020303" pitchFamily="18" charset="0"/>
              </a:rPr>
              <a:t>Network Control: Project 22</a:t>
            </a:r>
            <a:endParaRPr lang="it-IT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94845FF8-1C7C-A297-13D6-88F842CCC686}"/>
              </a:ext>
            </a:extLst>
          </p:cNvPr>
          <p:cNvSpPr txBox="1"/>
          <p:nvPr/>
        </p:nvSpPr>
        <p:spPr>
          <a:xfrm>
            <a:off x="288520" y="599768"/>
            <a:ext cx="6590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chemeClr val="bg2"/>
                </a:solidFill>
                <a:latin typeface="Georgia" panose="02040502050405020303" pitchFamily="18" charset="0"/>
              </a:rPr>
              <a:t>Continuos</a:t>
            </a:r>
            <a:r>
              <a:rPr lang="it-IT" dirty="0">
                <a:solidFill>
                  <a:schemeClr val="bg2"/>
                </a:solidFill>
                <a:latin typeface="Georgia" panose="02040502050405020303" pitchFamily="18" charset="0"/>
              </a:rPr>
              <a:t> time – </a:t>
            </a:r>
            <a:r>
              <a:rPr lang="it-IT" dirty="0" err="1">
                <a:solidFill>
                  <a:schemeClr val="bg2"/>
                </a:solidFill>
                <a:latin typeface="Georgia" panose="02040502050405020303" pitchFamily="18" charset="0"/>
              </a:rPr>
              <a:t>Cetralized</a:t>
            </a:r>
            <a:r>
              <a:rPr lang="it-IT" dirty="0">
                <a:solidFill>
                  <a:schemeClr val="bg2"/>
                </a:solidFill>
                <a:latin typeface="Georgia" panose="02040502050405020303" pitchFamily="18" charset="0"/>
              </a:rPr>
              <a:t> </a:t>
            </a:r>
            <a:r>
              <a:rPr lang="it-IT" dirty="0" err="1">
                <a:solidFill>
                  <a:schemeClr val="bg2"/>
                </a:solidFill>
                <a:latin typeface="Georgia" panose="02040502050405020303" pitchFamily="18" charset="0"/>
              </a:rPr>
              <a:t>stability</a:t>
            </a:r>
            <a:r>
              <a:rPr lang="it-IT" dirty="0">
                <a:solidFill>
                  <a:schemeClr val="bg2"/>
                </a:solidFill>
                <a:latin typeface="Georgia" panose="02040502050405020303" pitchFamily="18" charset="0"/>
              </a:rPr>
              <a:t> and performance control</a:t>
            </a:r>
            <a:endParaRPr lang="en-GB" dirty="0">
              <a:solidFill>
                <a:schemeClr val="bg2"/>
              </a:solidFill>
              <a:latin typeface="Georgia" panose="02040502050405020303" pitchFamily="18" charset="0"/>
            </a:endParaRPr>
          </a:p>
        </p:txBody>
      </p:sp>
      <p:pic>
        <p:nvPicPr>
          <p:cNvPr id="12" name="Immagine 11" descr="Immagine che contiene testo, schermata, linea, diagramma&#10;&#10;Il contenuto generato dall'IA potrebbe non essere corretto.">
            <a:extLst>
              <a:ext uri="{FF2B5EF4-FFF2-40B4-BE49-F238E27FC236}">
                <a16:creationId xmlns:a16="http://schemas.microsoft.com/office/drawing/2014/main" id="{D4EB5A10-5B37-9B25-59F2-DF837A0955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81" y="1332433"/>
            <a:ext cx="4324961" cy="3243721"/>
          </a:xfrm>
          <a:prstGeom prst="rect">
            <a:avLst/>
          </a:prstGeom>
        </p:spPr>
      </p:pic>
      <p:pic>
        <p:nvPicPr>
          <p:cNvPr id="14" name="Immagine 13" descr="Immagine che contiene testo, schermata, diagramma, linea&#10;&#10;Il contenuto generato dall'IA potrebbe non essere corretto.">
            <a:extLst>
              <a:ext uri="{FF2B5EF4-FFF2-40B4-BE49-F238E27FC236}">
                <a16:creationId xmlns:a16="http://schemas.microsoft.com/office/drawing/2014/main" id="{1D366C2A-1CF7-5A42-C470-431F84E470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9042" y="1429702"/>
            <a:ext cx="4324961" cy="3243721"/>
          </a:xfrm>
          <a:prstGeom prst="rect">
            <a:avLst/>
          </a:prstGeom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9DC95382-33A2-8439-142F-4270BAD87709}"/>
              </a:ext>
            </a:extLst>
          </p:cNvPr>
          <p:cNvSpPr txBox="1"/>
          <p:nvPr/>
        </p:nvSpPr>
        <p:spPr>
          <a:xfrm>
            <a:off x="704675" y="4957623"/>
            <a:ext cx="3011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>
                <a:latin typeface="Georgia" panose="02040502050405020303" pitchFamily="18" charset="0"/>
              </a:rPr>
              <a:t>Spectral</a:t>
            </a:r>
            <a:r>
              <a:rPr lang="it-IT" dirty="0">
                <a:latin typeface="Georgia" panose="02040502050405020303" pitchFamily="18" charset="0"/>
              </a:rPr>
              <a:t> </a:t>
            </a:r>
            <a:r>
              <a:rPr lang="it-IT" dirty="0" err="1">
                <a:latin typeface="Georgia" panose="02040502050405020303" pitchFamily="18" charset="0"/>
              </a:rPr>
              <a:t>abscissa</a:t>
            </a:r>
            <a:endParaRPr lang="it-IT" dirty="0">
              <a:latin typeface="Georgia" panose="02040502050405020303" pitchFamily="18" charset="0"/>
            </a:endParaRP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3C56CCA0-504E-358C-3128-4E62E2BE285B}"/>
              </a:ext>
            </a:extLst>
          </p:cNvPr>
          <p:cNvSpPr txBox="1"/>
          <p:nvPr/>
        </p:nvSpPr>
        <p:spPr>
          <a:xfrm>
            <a:off x="5294421" y="4957623"/>
            <a:ext cx="30116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>
                <a:latin typeface="Georgia" panose="02040502050405020303" pitchFamily="18" charset="0"/>
              </a:rPr>
              <a:t>Spectral</a:t>
            </a:r>
            <a:r>
              <a:rPr lang="it-IT" dirty="0">
                <a:latin typeface="Georgia" panose="02040502050405020303" pitchFamily="18" charset="0"/>
              </a:rPr>
              <a:t> </a:t>
            </a:r>
            <a:r>
              <a:rPr lang="it-IT" dirty="0" err="1">
                <a:latin typeface="Georgia" panose="02040502050405020303" pitchFamily="18" charset="0"/>
              </a:rPr>
              <a:t>abscissa</a:t>
            </a:r>
            <a:endParaRPr lang="it-IT" dirty="0">
              <a:latin typeface="Georgia" panose="02040502050405020303" pitchFamily="18" charset="0"/>
            </a:endParaRPr>
          </a:p>
          <a:p>
            <a:pPr algn="ctr"/>
            <a:r>
              <a:rPr lang="el-GR" dirty="0">
                <a:latin typeface="Georgia" panose="02040502050405020303" pitchFamily="18" charset="0"/>
              </a:rPr>
              <a:t>α</a:t>
            </a:r>
            <a:r>
              <a:rPr lang="it-IT" dirty="0">
                <a:latin typeface="Georgia" panose="02040502050405020303" pitchFamily="18" charset="0"/>
              </a:rPr>
              <a:t>= -10</a:t>
            </a:r>
          </a:p>
        </p:txBody>
      </p:sp>
    </p:spTree>
    <p:extLst>
      <p:ext uri="{BB962C8B-B14F-4D97-AF65-F5344CB8AC3E}">
        <p14:creationId xmlns:p14="http://schemas.microsoft.com/office/powerpoint/2010/main" val="12296089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13011A-733F-9657-D684-C5749CAC49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0B90B77-16F7-56AD-D817-7514BEEA2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latin typeface="Georgia" panose="02040502050405020303" pitchFamily="18" charset="0"/>
              </a:rPr>
              <a:t>Network Control: Project 22</a:t>
            </a:r>
            <a:endParaRPr lang="it-IT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7772661A-7148-3D31-B1D2-E9E63D4370D5}"/>
              </a:ext>
            </a:extLst>
          </p:cNvPr>
          <p:cNvSpPr txBox="1"/>
          <p:nvPr/>
        </p:nvSpPr>
        <p:spPr>
          <a:xfrm>
            <a:off x="288520" y="599768"/>
            <a:ext cx="6020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chemeClr val="bg2"/>
                </a:solidFill>
                <a:latin typeface="Georgia" panose="02040502050405020303" pitchFamily="18" charset="0"/>
              </a:rPr>
              <a:t>Continuous</a:t>
            </a:r>
            <a:r>
              <a:rPr lang="it-IT" dirty="0">
                <a:solidFill>
                  <a:schemeClr val="bg2"/>
                </a:solidFill>
                <a:latin typeface="Georgia" panose="02040502050405020303" pitchFamily="18" charset="0"/>
              </a:rPr>
              <a:t> time – </a:t>
            </a:r>
            <a:r>
              <a:rPr lang="it-IT" dirty="0" err="1">
                <a:solidFill>
                  <a:schemeClr val="bg2"/>
                </a:solidFill>
                <a:latin typeface="Georgia" panose="02040502050405020303" pitchFamily="18" charset="0"/>
              </a:rPr>
              <a:t>Centralized</a:t>
            </a:r>
            <a:r>
              <a:rPr lang="it-IT" dirty="0">
                <a:solidFill>
                  <a:schemeClr val="bg2"/>
                </a:solidFill>
                <a:latin typeface="Georgia" panose="02040502050405020303" pitchFamily="18" charset="0"/>
              </a:rPr>
              <a:t> </a:t>
            </a:r>
            <a:r>
              <a:rPr lang="it-IT" dirty="0" err="1">
                <a:solidFill>
                  <a:schemeClr val="bg2"/>
                </a:solidFill>
                <a:latin typeface="Georgia" panose="02040502050405020303" pitchFamily="18" charset="0"/>
              </a:rPr>
              <a:t>sector</a:t>
            </a:r>
            <a:r>
              <a:rPr lang="it-IT" dirty="0">
                <a:solidFill>
                  <a:schemeClr val="bg2"/>
                </a:solidFill>
                <a:latin typeface="Georgia" panose="02040502050405020303" pitchFamily="18" charset="0"/>
              </a:rPr>
              <a:t> and </a:t>
            </a:r>
            <a:r>
              <a:rPr lang="it-IT" dirty="0" err="1">
                <a:solidFill>
                  <a:schemeClr val="bg2"/>
                </a:solidFill>
                <a:latin typeface="Georgia" panose="02040502050405020303" pitchFamily="18" charset="0"/>
              </a:rPr>
              <a:t>effort</a:t>
            </a:r>
            <a:r>
              <a:rPr lang="it-IT" dirty="0">
                <a:solidFill>
                  <a:schemeClr val="bg2"/>
                </a:solidFill>
                <a:latin typeface="Georgia" panose="02040502050405020303" pitchFamily="18" charset="0"/>
              </a:rPr>
              <a:t> control</a:t>
            </a:r>
            <a:endParaRPr lang="en-GB" dirty="0">
              <a:solidFill>
                <a:schemeClr val="bg2"/>
              </a:solidFill>
              <a:latin typeface="Georgia" panose="02040502050405020303" pitchFamily="18" charset="0"/>
            </a:endParaRPr>
          </a:p>
        </p:txBody>
      </p:sp>
      <p:pic>
        <p:nvPicPr>
          <p:cNvPr id="6" name="Immagine 5" descr="Immagine che contiene linea, diagramma, testo, Diagramma&#10;&#10;Il contenuto generato dall'IA potrebbe non essere corretto.">
            <a:extLst>
              <a:ext uri="{FF2B5EF4-FFF2-40B4-BE49-F238E27FC236}">
                <a16:creationId xmlns:a16="http://schemas.microsoft.com/office/drawing/2014/main" id="{36366C81-7B62-1716-6EC7-F0C3626677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017" y="1327967"/>
            <a:ext cx="4521464" cy="3391098"/>
          </a:xfrm>
          <a:prstGeom prst="rect">
            <a:avLst/>
          </a:prstGeom>
        </p:spPr>
      </p:pic>
      <p:pic>
        <p:nvPicPr>
          <p:cNvPr id="8" name="Immagine 7" descr="Immagine che contiene testo, diagramma, linea, Diagramma&#10;&#10;Il contenuto generato dall'IA potrebbe non essere corretto.">
            <a:extLst>
              <a:ext uri="{FF2B5EF4-FFF2-40B4-BE49-F238E27FC236}">
                <a16:creationId xmlns:a16="http://schemas.microsoft.com/office/drawing/2014/main" id="{28247D14-AE40-C1AE-E737-24C1895F1D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3519" y="1327967"/>
            <a:ext cx="4521464" cy="3391098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0F7281BD-A131-4EB2-154A-8EE3AEC51A87}"/>
              </a:ext>
            </a:extLst>
          </p:cNvPr>
          <p:cNvSpPr txBox="1"/>
          <p:nvPr/>
        </p:nvSpPr>
        <p:spPr>
          <a:xfrm>
            <a:off x="983264" y="5077932"/>
            <a:ext cx="190949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 err="1">
                <a:latin typeface="Georgia" panose="02040502050405020303" pitchFamily="18" charset="0"/>
              </a:rPr>
              <a:t>Spectral</a:t>
            </a:r>
            <a:r>
              <a:rPr lang="it-IT" dirty="0">
                <a:latin typeface="Georgia" panose="02040502050405020303" pitchFamily="18" charset="0"/>
              </a:rPr>
              <a:t> </a:t>
            </a:r>
            <a:r>
              <a:rPr lang="it-IT" dirty="0" err="1">
                <a:latin typeface="Georgia" panose="02040502050405020303" pitchFamily="18" charset="0"/>
              </a:rPr>
              <a:t>abscissa</a:t>
            </a:r>
            <a:endParaRPr lang="it-IT" dirty="0">
              <a:latin typeface="Georgia" panose="02040502050405020303" pitchFamily="18" charset="0"/>
            </a:endParaRPr>
          </a:p>
          <a:p>
            <a:pPr algn="ctr"/>
            <a:r>
              <a:rPr lang="it-IT" dirty="0">
                <a:latin typeface="Georgia" panose="02040502050405020303" pitchFamily="18" charset="0"/>
              </a:rPr>
              <a:t>Angle= -10°</a:t>
            </a:r>
          </a:p>
          <a:p>
            <a:pPr algn="ctr"/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01490D95-EC4F-C513-F03C-7C406253765D}"/>
                  </a:ext>
                </a:extLst>
              </p:cNvPr>
              <p:cNvSpPr txBox="1"/>
              <p:nvPr/>
            </p:nvSpPr>
            <p:spPr>
              <a:xfrm>
                <a:off x="5729502" y="5050688"/>
                <a:ext cx="1909497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it-IT" dirty="0" err="1">
                    <a:latin typeface="Georgia" panose="02040502050405020303" pitchFamily="18" charset="0"/>
                  </a:rPr>
                  <a:t>Spectral</a:t>
                </a:r>
                <a:r>
                  <a:rPr lang="it-IT" dirty="0">
                    <a:latin typeface="Georgia" panose="02040502050405020303" pitchFamily="18" charset="0"/>
                  </a:rPr>
                  <a:t> </a:t>
                </a:r>
                <a:r>
                  <a:rPr lang="it-IT" dirty="0" err="1">
                    <a:latin typeface="Georgia" panose="02040502050405020303" pitchFamily="18" charset="0"/>
                  </a:rPr>
                  <a:t>abscissa</a:t>
                </a:r>
                <a:endParaRPr lang="it-IT" dirty="0">
                  <a:latin typeface="Georgia" panose="02040502050405020303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i="1" smtClean="0">
                            <a:latin typeface="Cambria Math" panose="02040503050406030204" pitchFamily="18" charset="0"/>
                          </a:rPr>
                          <m:t>α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it-IT" dirty="0">
                    <a:latin typeface="Georgia" panose="02040502050405020303" pitchFamily="18" charset="0"/>
                  </a:rPr>
                  <a:t>= 0.001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i="1" smtClean="0">
                            <a:latin typeface="Cambria Math" panose="02040503050406030204" pitchFamily="18" charset="0"/>
                          </a:rPr>
                          <m:t>α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sub>
                    </m:sSub>
                  </m:oMath>
                </a14:m>
                <a:r>
                  <a:rPr lang="it-IT" dirty="0">
                    <a:latin typeface="Georgia" panose="02040502050405020303" pitchFamily="18" charset="0"/>
                  </a:rPr>
                  <a:t>=0</a:t>
                </a:r>
              </a:p>
            </p:txBody>
          </p:sp>
        </mc:Choice>
        <mc:Fallback xmlns="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01490D95-EC4F-C513-F03C-7C40625376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9502" y="5050688"/>
                <a:ext cx="1909497" cy="923330"/>
              </a:xfrm>
              <a:prstGeom prst="rect">
                <a:avLst/>
              </a:prstGeom>
              <a:blipFill>
                <a:blip r:embed="rId4"/>
                <a:stretch>
                  <a:fillRect l="-2556" t="-3974" r="-1917" b="-993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702575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3AF27C-0079-05EE-BCB8-9894EDB815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AF3DDEA-DE46-C847-E4BF-BDAF8A85B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latin typeface="Georgia" panose="02040502050405020303" pitchFamily="18" charset="0"/>
              </a:rPr>
              <a:t>Network Control: Project 22</a:t>
            </a:r>
            <a:endParaRPr lang="it-IT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89B02DDB-75B5-6FF3-E82E-4B1B47C1FF13}"/>
              </a:ext>
            </a:extLst>
          </p:cNvPr>
          <p:cNvSpPr txBox="1"/>
          <p:nvPr/>
        </p:nvSpPr>
        <p:spPr>
          <a:xfrm>
            <a:off x="288521" y="599768"/>
            <a:ext cx="517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chemeClr val="bg2"/>
                </a:solidFill>
                <a:latin typeface="Georgia" panose="02040502050405020303" pitchFamily="18" charset="0"/>
              </a:rPr>
              <a:t>Continuous</a:t>
            </a:r>
            <a:r>
              <a:rPr lang="it-IT" dirty="0">
                <a:solidFill>
                  <a:schemeClr val="bg2"/>
                </a:solidFill>
                <a:latin typeface="Georgia" panose="02040502050405020303" pitchFamily="18" charset="0"/>
              </a:rPr>
              <a:t> time – </a:t>
            </a:r>
            <a:r>
              <a:rPr lang="it-IT" dirty="0" err="1">
                <a:solidFill>
                  <a:schemeClr val="bg2"/>
                </a:solidFill>
                <a:latin typeface="Georgia" panose="02040502050405020303" pitchFamily="18" charset="0"/>
              </a:rPr>
              <a:t>Centralized</a:t>
            </a:r>
            <a:r>
              <a:rPr lang="it-IT" dirty="0">
                <a:solidFill>
                  <a:schemeClr val="bg2"/>
                </a:solidFill>
                <a:latin typeface="Georgia" panose="02040502050405020303" pitchFamily="18" charset="0"/>
              </a:rPr>
              <a:t> H2 control</a:t>
            </a:r>
            <a:endParaRPr lang="en-GB" dirty="0">
              <a:solidFill>
                <a:schemeClr val="bg2"/>
              </a:solidFill>
              <a:latin typeface="Georgia" panose="02040502050405020303" pitchFamily="18" charset="0"/>
            </a:endParaRPr>
          </a:p>
        </p:txBody>
      </p:sp>
      <p:pic>
        <p:nvPicPr>
          <p:cNvPr id="6" name="Immagine 5" descr="Immagine che contiene testo, numero, linea, Diagramma&#10;&#10;Il contenuto generato dall'IA potrebbe non essere corretto.">
            <a:extLst>
              <a:ext uri="{FF2B5EF4-FFF2-40B4-BE49-F238E27FC236}">
                <a16:creationId xmlns:a16="http://schemas.microsoft.com/office/drawing/2014/main" id="{12873EF9-BBAC-71C9-E811-1BE17535DC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58" y="1329034"/>
            <a:ext cx="4222983" cy="3167237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829A7174-0205-72D0-8DBE-C8DDD6944115}"/>
              </a:ext>
            </a:extLst>
          </p:cNvPr>
          <p:cNvSpPr txBox="1"/>
          <p:nvPr/>
        </p:nvSpPr>
        <p:spPr>
          <a:xfrm>
            <a:off x="1327212" y="4775929"/>
            <a:ext cx="190949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 err="1">
                <a:latin typeface="Georgia" panose="02040502050405020303" pitchFamily="18" charset="0"/>
              </a:rPr>
              <a:t>Spectral</a:t>
            </a:r>
            <a:r>
              <a:rPr lang="it-IT" dirty="0">
                <a:latin typeface="Georgia" panose="02040502050405020303" pitchFamily="18" charset="0"/>
              </a:rPr>
              <a:t> </a:t>
            </a:r>
            <a:r>
              <a:rPr lang="it-IT" dirty="0" err="1">
                <a:latin typeface="Georgia" panose="02040502050405020303" pitchFamily="18" charset="0"/>
              </a:rPr>
              <a:t>abscissa</a:t>
            </a:r>
            <a:endParaRPr lang="it-IT" dirty="0">
              <a:latin typeface="Georgia" panose="02040502050405020303" pitchFamily="18" charset="0"/>
            </a:endParaRPr>
          </a:p>
          <a:p>
            <a:pPr algn="ctr"/>
            <a:r>
              <a:rPr lang="it-IT" dirty="0">
                <a:latin typeface="Georgia" panose="02040502050405020303" pitchFamily="18" charset="0"/>
              </a:rPr>
              <a:t>Angle= -10°</a:t>
            </a:r>
          </a:p>
          <a:p>
            <a:pPr algn="ctr"/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738B60D0-BCD5-5B97-CA52-D3374FDF2F59}"/>
                  </a:ext>
                </a:extLst>
              </p:cNvPr>
              <p:cNvSpPr txBox="1"/>
              <p:nvPr/>
            </p:nvSpPr>
            <p:spPr>
              <a:xfrm>
                <a:off x="4371972" y="1505824"/>
                <a:ext cx="1094763" cy="61786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it-IT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/>
                            <m:e/>
                          </m:eqArr>
                        </m:e>
                      </m:d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738B60D0-BCD5-5B97-CA52-D3374FDF2F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1972" y="1505824"/>
                <a:ext cx="1094763" cy="617861"/>
              </a:xfrm>
              <a:prstGeom prst="rect">
                <a:avLst/>
              </a:prstGeom>
              <a:blipFill>
                <a:blip r:embed="rId3"/>
                <a:stretch>
                  <a:fillRect b="-99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863252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B6D7A3-D256-E19B-BE93-93F71E9B6F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6B9AB43-52EF-BCE4-AB6B-BBDFCA0AD3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latin typeface="Georgia" panose="02040502050405020303" pitchFamily="18" charset="0"/>
              </a:rPr>
              <a:t>Network Control: Project 22</a:t>
            </a:r>
            <a:endParaRPr lang="it-IT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6627B442-36EF-9AE7-254D-BD626EA86C1E}"/>
              </a:ext>
            </a:extLst>
          </p:cNvPr>
          <p:cNvSpPr txBox="1"/>
          <p:nvPr/>
        </p:nvSpPr>
        <p:spPr>
          <a:xfrm>
            <a:off x="288520" y="599768"/>
            <a:ext cx="7194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chemeClr val="bg2"/>
                </a:solidFill>
                <a:latin typeface="Georgia" panose="02040502050405020303" pitchFamily="18" charset="0"/>
              </a:rPr>
              <a:t>Continuous</a:t>
            </a:r>
            <a:r>
              <a:rPr lang="it-IT" dirty="0">
                <a:solidFill>
                  <a:schemeClr val="bg2"/>
                </a:solidFill>
                <a:latin typeface="Georgia" panose="02040502050405020303" pitchFamily="18" charset="0"/>
              </a:rPr>
              <a:t> time – Position of mass 1 with </a:t>
            </a:r>
            <a:r>
              <a:rPr lang="it-IT" dirty="0" err="1">
                <a:solidFill>
                  <a:schemeClr val="bg2"/>
                </a:solidFill>
                <a:latin typeface="Georgia" panose="02040502050405020303" pitchFamily="18" charset="0"/>
              </a:rPr>
              <a:t>centralized</a:t>
            </a:r>
            <a:r>
              <a:rPr lang="it-IT" dirty="0">
                <a:solidFill>
                  <a:schemeClr val="bg2"/>
                </a:solidFill>
                <a:latin typeface="Georgia" panose="02040502050405020303" pitchFamily="18" charset="0"/>
              </a:rPr>
              <a:t> </a:t>
            </a:r>
            <a:r>
              <a:rPr lang="it-IT" dirty="0" err="1">
                <a:solidFill>
                  <a:schemeClr val="bg2"/>
                </a:solidFill>
                <a:latin typeface="Georgia" panose="02040502050405020303" pitchFamily="18" charset="0"/>
              </a:rPr>
              <a:t>structure</a:t>
            </a:r>
            <a:endParaRPr lang="en-GB" dirty="0">
              <a:solidFill>
                <a:schemeClr val="bg2"/>
              </a:solidFill>
              <a:latin typeface="Georgia" panose="02040502050405020303" pitchFamily="18" charset="0"/>
            </a:endParaRPr>
          </a:p>
        </p:txBody>
      </p:sp>
      <p:pic>
        <p:nvPicPr>
          <p:cNvPr id="6" name="Immagine 5" descr="Immagine che contiene testo, linea, Diagramma, diagramma&#10;&#10;Il contenuto generato dall'IA potrebbe non essere corretto.">
            <a:extLst>
              <a:ext uri="{FF2B5EF4-FFF2-40B4-BE49-F238E27FC236}">
                <a16:creationId xmlns:a16="http://schemas.microsoft.com/office/drawing/2014/main" id="{942C0F27-66F8-66EB-8624-C272688B7C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14232"/>
            <a:ext cx="4609343" cy="3457007"/>
          </a:xfrm>
          <a:prstGeom prst="rect">
            <a:avLst/>
          </a:prstGeom>
        </p:spPr>
      </p:pic>
      <p:pic>
        <p:nvPicPr>
          <p:cNvPr id="8" name="Immagine 7" descr="Immagine che contiene testo, linea, Diagramma, diagramma&#10;&#10;Il contenuto generato dall'IA potrebbe non essere corretto.">
            <a:extLst>
              <a:ext uri="{FF2B5EF4-FFF2-40B4-BE49-F238E27FC236}">
                <a16:creationId xmlns:a16="http://schemas.microsoft.com/office/drawing/2014/main" id="{FA86125C-446C-2E02-F4C2-8F50BAC88F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4657" y="1314232"/>
            <a:ext cx="4609343" cy="3457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584979"/>
      </p:ext>
    </p:extLst>
  </p:cSld>
  <p:clrMapOvr>
    <a:masterClrMapping/>
  </p:clrMapOvr>
</p:sld>
</file>

<file path=ppt/theme/theme1.xml><?xml version="1.0" encoding="utf-8"?>
<a:theme xmlns:a="http://schemas.openxmlformats.org/drawingml/2006/main" name="POLI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POLI</Template>
  <TotalTime>571</TotalTime>
  <Words>1040</Words>
  <Application>Microsoft Office PowerPoint</Application>
  <PresentationFormat>Presentazione su schermo (4:3)</PresentationFormat>
  <Paragraphs>220</Paragraphs>
  <Slides>47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47</vt:i4>
      </vt:variant>
    </vt:vector>
  </HeadingPairs>
  <TitlesOfParts>
    <vt:vector size="53" baseType="lpstr">
      <vt:lpstr>Aptos</vt:lpstr>
      <vt:lpstr>Arial</vt:lpstr>
      <vt:lpstr>Cambria Math</vt:lpstr>
      <vt:lpstr>Georgia</vt:lpstr>
      <vt:lpstr>Wingdings</vt:lpstr>
      <vt:lpstr>POLI</vt:lpstr>
      <vt:lpstr>Titolo presentazione sottotitolo</vt:lpstr>
      <vt:lpstr>Network Control: Project 22</vt:lpstr>
      <vt:lpstr>Network Control: Project 22</vt:lpstr>
      <vt:lpstr>Network Control: Project 22</vt:lpstr>
      <vt:lpstr>Network Control: Project 22</vt:lpstr>
      <vt:lpstr>Network Control: Project 22</vt:lpstr>
      <vt:lpstr>Network Control: Project 22</vt:lpstr>
      <vt:lpstr>Network Control: Project 22</vt:lpstr>
      <vt:lpstr>Network Control: Project 22</vt:lpstr>
      <vt:lpstr>Network Control: Project 22</vt:lpstr>
      <vt:lpstr>Network Control: Project 22</vt:lpstr>
      <vt:lpstr>Network Control: Project 22</vt:lpstr>
      <vt:lpstr>Network Control: Project 22</vt:lpstr>
      <vt:lpstr>Network Control: Project 22</vt:lpstr>
      <vt:lpstr>Network Control: Project 22</vt:lpstr>
      <vt:lpstr>Network Control: Project 22</vt:lpstr>
      <vt:lpstr>Network Control: Project 22</vt:lpstr>
      <vt:lpstr>Network Control: Project 22</vt:lpstr>
      <vt:lpstr>Network Control: Project 22</vt:lpstr>
      <vt:lpstr>Network Control: Project 22</vt:lpstr>
      <vt:lpstr>Network Control: Project 22</vt:lpstr>
      <vt:lpstr>Network Control: Project 22</vt:lpstr>
      <vt:lpstr>Network Control: Project 22</vt:lpstr>
      <vt:lpstr>Network Control: Project 22</vt:lpstr>
      <vt:lpstr>Network Control: Project 22</vt:lpstr>
      <vt:lpstr>Network Control: Project 22</vt:lpstr>
      <vt:lpstr>Network Control: Project 22</vt:lpstr>
      <vt:lpstr>Network Control: Project 22</vt:lpstr>
      <vt:lpstr>Network Control: Project 22</vt:lpstr>
      <vt:lpstr>Network Control: Project 22</vt:lpstr>
      <vt:lpstr>Network Control: Project 22</vt:lpstr>
      <vt:lpstr>Network Control: Project 22</vt:lpstr>
      <vt:lpstr>Network Control: Project 22</vt:lpstr>
      <vt:lpstr>Network Control: Project 22</vt:lpstr>
      <vt:lpstr>Network Control: Project 22</vt:lpstr>
      <vt:lpstr>Network Control: Project 22</vt:lpstr>
      <vt:lpstr>Network Control: Project 22</vt:lpstr>
      <vt:lpstr>Network Control: Project 22</vt:lpstr>
      <vt:lpstr>Network Control: Project 22</vt:lpstr>
      <vt:lpstr>Network Control: Project 22</vt:lpstr>
      <vt:lpstr>Network Control: Project 22</vt:lpstr>
      <vt:lpstr>Network Control: Project 22</vt:lpstr>
      <vt:lpstr>Network Control: Project 22</vt:lpstr>
      <vt:lpstr>Network Control: Project 22</vt:lpstr>
      <vt:lpstr>Network Control: Project 22</vt:lpstr>
      <vt:lpstr>Network Control: Project 22</vt:lpstr>
      <vt:lpstr>Network Control: Project 22</vt:lpstr>
    </vt:vector>
  </TitlesOfParts>
  <Company>Area Servizi ICT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Mattia Brambilla</dc:creator>
  <cp:lastModifiedBy>Alfio Locatelli</cp:lastModifiedBy>
  <cp:revision>33</cp:revision>
  <dcterms:created xsi:type="dcterms:W3CDTF">2015-05-26T12:27:57Z</dcterms:created>
  <dcterms:modified xsi:type="dcterms:W3CDTF">2025-02-10T14:00:33Z</dcterms:modified>
</cp:coreProperties>
</file>